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55555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BCAAD0"/>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BCAAD0"/>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555555"/>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FFC2CA"/>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FFC2CA"/>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568814" y="9733445"/>
            <a:ext cx="414839" cy="692272"/>
            <a:chOff x="0" y="0"/>
            <a:chExt cx="109258" cy="182327"/>
          </a:xfrm>
        </p:grpSpPr>
        <p:sp>
          <p:nvSpPr>
            <p:cNvPr id="21" name="Freeform 21"/>
            <p:cNvSpPr/>
            <p:nvPr/>
          </p:nvSpPr>
          <p:spPr>
            <a:xfrm>
              <a:off x="0" y="0"/>
              <a:ext cx="109258" cy="182327"/>
            </a:xfrm>
            <a:custGeom>
              <a:avLst/>
              <a:gdLst/>
              <a:ahLst/>
              <a:cxnLst/>
              <a:rect l="l" t="t" r="r" b="b"/>
              <a:pathLst>
                <a:path w="109258" h="182327">
                  <a:moveTo>
                    <a:pt x="0" y="0"/>
                  </a:moveTo>
                  <a:lnTo>
                    <a:pt x="109258" y="0"/>
                  </a:lnTo>
                  <a:lnTo>
                    <a:pt x="109258" y="182327"/>
                  </a:lnTo>
                  <a:lnTo>
                    <a:pt x="0" y="182327"/>
                  </a:lnTo>
                  <a:close/>
                </a:path>
              </a:pathLst>
            </a:custGeom>
            <a:solidFill>
              <a:srgbClr val="555555"/>
            </a:solidFill>
          </p:spPr>
        </p:sp>
        <p:sp>
          <p:nvSpPr>
            <p:cNvPr id="22" name="TextBox 22"/>
            <p:cNvSpPr txBox="1"/>
            <p:nvPr/>
          </p:nvSpPr>
          <p:spPr>
            <a:xfrm>
              <a:off x="0" y="-38100"/>
              <a:ext cx="109258"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595365" y="8442427"/>
            <a:ext cx="414839" cy="3274307"/>
            <a:chOff x="0" y="0"/>
            <a:chExt cx="109258" cy="862369"/>
          </a:xfrm>
        </p:grpSpPr>
        <p:sp>
          <p:nvSpPr>
            <p:cNvPr id="24" name="Freeform 24"/>
            <p:cNvSpPr/>
            <p:nvPr/>
          </p:nvSpPr>
          <p:spPr>
            <a:xfrm>
              <a:off x="0" y="0"/>
              <a:ext cx="109258" cy="862369"/>
            </a:xfrm>
            <a:custGeom>
              <a:avLst/>
              <a:gdLst/>
              <a:ahLst/>
              <a:cxnLst/>
              <a:rect l="l" t="t" r="r" b="b"/>
              <a:pathLst>
                <a:path w="109258" h="862369">
                  <a:moveTo>
                    <a:pt x="0" y="0"/>
                  </a:moveTo>
                  <a:lnTo>
                    <a:pt x="109258" y="0"/>
                  </a:lnTo>
                  <a:lnTo>
                    <a:pt x="109258" y="862369"/>
                  </a:lnTo>
                  <a:lnTo>
                    <a:pt x="0" y="862369"/>
                  </a:lnTo>
                  <a:close/>
                </a:path>
              </a:pathLst>
            </a:custGeom>
            <a:solidFill>
              <a:srgbClr val="555555"/>
            </a:solidFill>
          </p:spPr>
        </p:sp>
        <p:sp>
          <p:nvSpPr>
            <p:cNvPr id="25" name="TextBox 25"/>
            <p:cNvSpPr txBox="1"/>
            <p:nvPr/>
          </p:nvSpPr>
          <p:spPr>
            <a:xfrm>
              <a:off x="0" y="-38100"/>
              <a:ext cx="109258"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194097" y="2995967"/>
            <a:ext cx="414839" cy="14167228"/>
            <a:chOff x="0" y="0"/>
            <a:chExt cx="109258" cy="3731286"/>
          </a:xfrm>
        </p:grpSpPr>
        <p:sp>
          <p:nvSpPr>
            <p:cNvPr id="27" name="Freeform 27"/>
            <p:cNvSpPr/>
            <p:nvPr/>
          </p:nvSpPr>
          <p:spPr>
            <a:xfrm>
              <a:off x="0" y="0"/>
              <a:ext cx="109258" cy="3731286"/>
            </a:xfrm>
            <a:custGeom>
              <a:avLst/>
              <a:gdLst/>
              <a:ahLst/>
              <a:cxnLst/>
              <a:rect l="l" t="t" r="r" b="b"/>
              <a:pathLst>
                <a:path w="109258" h="3731286">
                  <a:moveTo>
                    <a:pt x="0" y="0"/>
                  </a:moveTo>
                  <a:lnTo>
                    <a:pt x="109258" y="0"/>
                  </a:lnTo>
                  <a:lnTo>
                    <a:pt x="109258" y="3731286"/>
                  </a:lnTo>
                  <a:lnTo>
                    <a:pt x="0" y="3731286"/>
                  </a:lnTo>
                  <a:close/>
                </a:path>
              </a:pathLst>
            </a:custGeom>
            <a:solidFill>
              <a:srgbClr val="FFC2CA"/>
            </a:solidFill>
          </p:spPr>
        </p:sp>
        <p:sp>
          <p:nvSpPr>
            <p:cNvPr id="28" name="TextBox 28"/>
            <p:cNvSpPr txBox="1"/>
            <p:nvPr/>
          </p:nvSpPr>
          <p:spPr>
            <a:xfrm>
              <a:off x="0" y="-38100"/>
              <a:ext cx="109258"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AutoShape 29"/>
          <p:cNvSpPr/>
          <p:nvPr/>
        </p:nvSpPr>
        <p:spPr>
          <a:xfrm>
            <a:off x="8911345" y="6081939"/>
            <a:ext cx="465310" cy="0"/>
          </a:xfrm>
          <a:prstGeom prst="line">
            <a:avLst/>
          </a:prstGeom>
          <a:ln w="38100" cap="flat">
            <a:solidFill>
              <a:srgbClr val="555555"/>
            </a:solidFill>
            <a:prstDash val="solid"/>
            <a:headEnd type="none" w="sm" len="sm"/>
            <a:tailEnd type="none" w="sm" len="sm"/>
          </a:ln>
        </p:spPr>
      </p:sp>
      <p:sp>
        <p:nvSpPr>
          <p:cNvPr id="30" name="TextBox 30"/>
          <p:cNvSpPr txBox="1"/>
          <p:nvPr/>
        </p:nvSpPr>
        <p:spPr>
          <a:xfrm>
            <a:off x="765379" y="1401465"/>
            <a:ext cx="17093669" cy="1962042"/>
          </a:xfrm>
          <a:prstGeom prst="rect">
            <a:avLst/>
          </a:prstGeom>
        </p:spPr>
        <p:txBody>
          <a:bodyPr lIns="0" tIns="0" rIns="0" bIns="0" rtlCol="0" anchor="t">
            <a:spAutoFit/>
          </a:bodyPr>
          <a:lstStyle/>
          <a:p>
            <a:pPr algn="ctr">
              <a:lnSpc>
                <a:spcPts val="7880"/>
              </a:lnSpc>
            </a:pPr>
            <a:r>
              <a:rPr lang="en-US" sz="5629" b="1">
                <a:solidFill>
                  <a:srgbClr val="2E2E2E"/>
                </a:solidFill>
                <a:latin typeface="Canva Sans Bold"/>
                <a:ea typeface="Canva Sans Bold"/>
                <a:cs typeface="Canva Sans Bold"/>
                <a:sym typeface="Canva Sans Bold"/>
              </a:rPr>
              <a:t>ECE423 Robotics and Automation</a:t>
            </a:r>
          </a:p>
          <a:p>
            <a:pPr algn="ctr">
              <a:lnSpc>
                <a:spcPts val="7880"/>
              </a:lnSpc>
            </a:pPr>
            <a:endParaRPr lang="en-US" sz="5629" b="1">
              <a:solidFill>
                <a:srgbClr val="2E2E2E"/>
              </a:solidFill>
              <a:latin typeface="Canva Sans Bold"/>
              <a:ea typeface="Canva Sans Bold"/>
              <a:cs typeface="Canva Sans Bold"/>
              <a:sym typeface="Canva Sans Bold"/>
            </a:endParaRPr>
          </a:p>
        </p:txBody>
      </p:sp>
      <p:sp>
        <p:nvSpPr>
          <p:cNvPr id="31" name="TextBox 31"/>
          <p:cNvSpPr txBox="1"/>
          <p:nvPr/>
        </p:nvSpPr>
        <p:spPr>
          <a:xfrm>
            <a:off x="1028700" y="3268257"/>
            <a:ext cx="16056605" cy="3474563"/>
          </a:xfrm>
          <a:prstGeom prst="rect">
            <a:avLst/>
          </a:prstGeom>
        </p:spPr>
        <p:txBody>
          <a:bodyPr lIns="0" tIns="0" rIns="0" bIns="0" rtlCol="0" anchor="t">
            <a:spAutoFit/>
          </a:bodyPr>
          <a:lstStyle/>
          <a:p>
            <a:pPr algn="ctr">
              <a:lnSpc>
                <a:spcPts val="6938"/>
              </a:lnSpc>
            </a:pPr>
            <a:r>
              <a:rPr lang="en-US" sz="4956">
                <a:solidFill>
                  <a:srgbClr val="2E2E2E"/>
                </a:solidFill>
                <a:latin typeface="Canva Sans"/>
                <a:ea typeface="Canva Sans"/>
                <a:cs typeface="Canva Sans"/>
                <a:sym typeface="Canva Sans"/>
              </a:rPr>
              <a:t>TITLE : K-Means Clustering-Based Kernel Canonical Correlation Analysis for Multimodal Emotion Recognition in Human-Robot Interaction</a:t>
            </a:r>
          </a:p>
          <a:p>
            <a:pPr algn="ctr">
              <a:lnSpc>
                <a:spcPts val="6938"/>
              </a:lnSpc>
            </a:pPr>
            <a:endParaRPr lang="en-US" sz="4956">
              <a:solidFill>
                <a:srgbClr val="2E2E2E"/>
              </a:solidFill>
              <a:latin typeface="Canva Sans"/>
              <a:ea typeface="Canva Sans"/>
              <a:cs typeface="Canva Sans"/>
              <a:sym typeface="Canva Sans"/>
            </a:endParaRPr>
          </a:p>
        </p:txBody>
      </p:sp>
      <p:sp>
        <p:nvSpPr>
          <p:cNvPr id="32" name="TextBox 32"/>
          <p:cNvSpPr txBox="1"/>
          <p:nvPr/>
        </p:nvSpPr>
        <p:spPr>
          <a:xfrm>
            <a:off x="6035382" y="6846635"/>
            <a:ext cx="5751925" cy="1047736"/>
          </a:xfrm>
          <a:prstGeom prst="rect">
            <a:avLst/>
          </a:prstGeom>
        </p:spPr>
        <p:txBody>
          <a:bodyPr lIns="0" tIns="0" rIns="0" bIns="0" rtlCol="0" anchor="t">
            <a:spAutoFit/>
          </a:bodyPr>
          <a:lstStyle/>
          <a:p>
            <a:pPr algn="ctr">
              <a:lnSpc>
                <a:spcPts val="4200"/>
              </a:lnSpc>
            </a:pPr>
            <a:r>
              <a:rPr lang="en-US" sz="3000">
                <a:solidFill>
                  <a:srgbClr val="2E2E2E"/>
                </a:solidFill>
                <a:latin typeface="Canva Sans"/>
                <a:ea typeface="Canva Sans"/>
                <a:cs typeface="Canva Sans"/>
                <a:sym typeface="Canva Sans"/>
              </a:rPr>
              <a:t>NAME : SOWMYA BARLA</a:t>
            </a:r>
          </a:p>
          <a:p>
            <a:pPr algn="ctr">
              <a:lnSpc>
                <a:spcPts val="4200"/>
              </a:lnSpc>
            </a:pPr>
            <a:r>
              <a:rPr lang="en-US" sz="3000">
                <a:solidFill>
                  <a:srgbClr val="2E2E2E"/>
                </a:solidFill>
                <a:latin typeface="Canva Sans"/>
                <a:ea typeface="Canva Sans"/>
                <a:cs typeface="Canva Sans"/>
                <a:sym typeface="Canva Sans"/>
              </a:rPr>
              <a:t>ROLL NO : 2021BEC0027</a:t>
            </a:r>
          </a:p>
        </p:txBody>
      </p:sp>
      <p:sp>
        <p:nvSpPr>
          <p:cNvPr id="33" name="TextBox 33"/>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15740" y="260602"/>
            <a:ext cx="15326104" cy="12028798"/>
          </a:xfrm>
          <a:prstGeom prst="rect">
            <a:avLst/>
          </a:prstGeom>
        </p:spPr>
        <p:txBody>
          <a:bodyPr lIns="0" tIns="0" rIns="0" bIns="0" rtlCol="0" anchor="t">
            <a:spAutoFit/>
          </a:bodyPr>
          <a:lstStyle/>
          <a:p>
            <a:pPr algn="l">
              <a:lnSpc>
                <a:spcPts val="6860"/>
              </a:lnSpc>
            </a:pPr>
            <a:endParaRPr/>
          </a:p>
          <a:p>
            <a:pPr algn="l">
              <a:lnSpc>
                <a:spcPts val="6860"/>
              </a:lnSpc>
            </a:pPr>
            <a:r>
              <a:rPr lang="en-US" sz="4900" b="1">
                <a:solidFill>
                  <a:srgbClr val="2E2E2E"/>
                </a:solidFill>
                <a:latin typeface="Canva Sans Bold"/>
                <a:ea typeface="Canva Sans Bold"/>
                <a:cs typeface="Canva Sans Bold"/>
                <a:sym typeface="Canva Sans Bold"/>
              </a:rPr>
              <a:t>Histogram Shearing Equation:</a:t>
            </a:r>
          </a:p>
          <a:p>
            <a:pPr algn="l">
              <a:lnSpc>
                <a:spcPts val="6860"/>
              </a:lnSpc>
            </a:pPr>
            <a:endParaRPr lang="en-US" sz="4900" b="1">
              <a:solidFill>
                <a:srgbClr val="2E2E2E"/>
              </a:solidFill>
              <a:latin typeface="Canva Sans Bold"/>
              <a:ea typeface="Canva Sans Bold"/>
              <a:cs typeface="Canva Sans Bold"/>
              <a:sym typeface="Canva Sans Bold"/>
            </a:endParaRPr>
          </a:p>
          <a:p>
            <a:pPr algn="l">
              <a:lnSpc>
                <a:spcPts val="6860"/>
              </a:lnSpc>
            </a:pPr>
            <a:endParaRPr lang="en-US" sz="4900" b="1">
              <a:solidFill>
                <a:srgbClr val="2E2E2E"/>
              </a:solidFill>
              <a:latin typeface="Canva Sans Bold"/>
              <a:ea typeface="Canva Sans Bold"/>
              <a:cs typeface="Canva Sans Bold"/>
              <a:sym typeface="Canva Sans Bold"/>
            </a:endParaRPr>
          </a:p>
          <a:p>
            <a:pPr algn="l">
              <a:lnSpc>
                <a:spcPts val="3780"/>
              </a:lnSpc>
            </a:pPr>
            <a:endParaRPr lang="en-US" sz="4900" b="1">
              <a:solidFill>
                <a:srgbClr val="2E2E2E"/>
              </a:solidFill>
              <a:latin typeface="Canva Sans Bold"/>
              <a:ea typeface="Canva Sans Bold"/>
              <a:cs typeface="Canva Sans Bold"/>
              <a:sym typeface="Canva Sans Bold"/>
            </a:endParaRPr>
          </a:p>
          <a:p>
            <a:pPr marL="583053" lvl="1" indent="-291527" algn="just">
              <a:lnSpc>
                <a:spcPts val="3780"/>
              </a:lnSpc>
              <a:buFont typeface="Arial"/>
              <a:buChar char="•"/>
            </a:pPr>
            <a:r>
              <a:rPr lang="en-US" sz="2700">
                <a:solidFill>
                  <a:srgbClr val="2E2E2E"/>
                </a:solidFill>
                <a:latin typeface="Canva Sans"/>
                <a:ea typeface="Canva Sans"/>
                <a:cs typeface="Canva Sans"/>
                <a:sym typeface="Canva Sans"/>
              </a:rPr>
              <a:t>nk​ → Number of pixels in the image that have gray level k(before shearing).</a:t>
            </a:r>
          </a:p>
          <a:p>
            <a:pPr marL="583053" lvl="1" indent="-291527" algn="just">
              <a:lnSpc>
                <a:spcPts val="3780"/>
              </a:lnSpc>
              <a:buFont typeface="Arial"/>
              <a:buChar char="•"/>
            </a:pPr>
            <a:r>
              <a:rPr lang="en-US" sz="2700">
                <a:solidFill>
                  <a:srgbClr val="2E2E2E"/>
                </a:solidFill>
                <a:latin typeface="Canva Sans"/>
                <a:ea typeface="Canva Sans"/>
                <a:cs typeface="Canva Sans"/>
                <a:sym typeface="Canva Sans"/>
              </a:rPr>
              <a:t>nk′→ Number of pixels in the image with gray level k after applying shearing (adjusted version of nkn​).</a:t>
            </a:r>
          </a:p>
          <a:p>
            <a:pPr marL="583053" lvl="1" indent="-291527" algn="just">
              <a:lnSpc>
                <a:spcPts val="3780"/>
              </a:lnSpc>
              <a:buFont typeface="Arial"/>
              <a:buChar char="•"/>
            </a:pPr>
            <a:r>
              <a:rPr lang="en-US" sz="2700">
                <a:solidFill>
                  <a:srgbClr val="2E2E2E"/>
                </a:solidFill>
                <a:latin typeface="Canva Sans"/>
                <a:ea typeface="Canva Sans"/>
                <a:cs typeface="Canva Sans"/>
                <a:sym typeface="Canva Sans"/>
              </a:rPr>
              <a:t>s → Shear coefficient (a threshold value to clip excessive intensities).</a:t>
            </a:r>
          </a:p>
          <a:p>
            <a:pPr marL="583053" lvl="1" indent="-291527" algn="just">
              <a:lnSpc>
                <a:spcPts val="3780"/>
              </a:lnSpc>
              <a:buFont typeface="Arial"/>
              <a:buChar char="•"/>
            </a:pPr>
            <a:r>
              <a:rPr lang="en-US" sz="2700">
                <a:solidFill>
                  <a:srgbClr val="2E2E2E"/>
                </a:solidFill>
                <a:latin typeface="Canva Sans"/>
                <a:ea typeface="Canva Sans"/>
                <a:cs typeface="Canva Sans"/>
                <a:sym typeface="Canva Sans"/>
              </a:rPr>
              <a:t>k → Gray level index, representing a particular intensity value in the grayscale range (from 0 to L−1).</a:t>
            </a:r>
          </a:p>
          <a:p>
            <a:pPr marL="583053" lvl="1" indent="-291527" algn="just">
              <a:lnSpc>
                <a:spcPts val="3780"/>
              </a:lnSpc>
              <a:buFont typeface="Arial"/>
              <a:buChar char="•"/>
            </a:pPr>
            <a:r>
              <a:rPr lang="en-US" sz="2700">
                <a:solidFill>
                  <a:srgbClr val="2E2E2E"/>
                </a:solidFill>
                <a:latin typeface="Canva Sans"/>
                <a:ea typeface="Canva Sans"/>
                <a:cs typeface="Canva Sans"/>
                <a:sym typeface="Canva Sans"/>
              </a:rPr>
              <a:t>L→ Total number of gray levels in the image (usually 256 for an 8-bit grayscale image).</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If the number of pixels with intensity k exceeds s, it is clipped to 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This prevents over-saturation of any intensity level, helping in better contrast adjustment.</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4536928" y="2527362"/>
            <a:ext cx="7250380" cy="1243843"/>
          </a:xfrm>
          <a:custGeom>
            <a:avLst/>
            <a:gdLst/>
            <a:ahLst/>
            <a:cxnLst/>
            <a:rect l="l" t="t" r="r" b="b"/>
            <a:pathLst>
              <a:path w="7250380" h="1243843">
                <a:moveTo>
                  <a:pt x="0" y="0"/>
                </a:moveTo>
                <a:lnTo>
                  <a:pt x="7250380" y="0"/>
                </a:lnTo>
                <a:lnTo>
                  <a:pt x="7250380" y="1243843"/>
                </a:lnTo>
                <a:lnTo>
                  <a:pt x="0" y="1243843"/>
                </a:lnTo>
                <a:lnTo>
                  <a:pt x="0" y="0"/>
                </a:lnTo>
                <a:close/>
              </a:path>
            </a:pathLst>
          </a:custGeom>
          <a:blipFill>
            <a:blip r:embed="rId2"/>
            <a:stretch>
              <a:fillRect l="-113938" t="-186017" r="-43492" b="-558053"/>
            </a:stretch>
          </a:blipFill>
        </p:spPr>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2756"/>
            <a:ext cx="14599682" cy="4580248"/>
          </a:xfrm>
          <a:prstGeom prst="rect">
            <a:avLst/>
          </a:prstGeom>
        </p:spPr>
        <p:txBody>
          <a:bodyPr lIns="0" tIns="0" rIns="0" bIns="0" rtlCol="0" anchor="t">
            <a:spAutoFit/>
          </a:bodyPr>
          <a:lstStyle/>
          <a:p>
            <a:pPr algn="l">
              <a:lnSpc>
                <a:spcPts val="6860"/>
              </a:lnSpc>
            </a:pPr>
            <a:endParaRPr/>
          </a:p>
          <a:p>
            <a:pPr algn="l">
              <a:lnSpc>
                <a:spcPts val="6860"/>
              </a:lnSpc>
            </a:pPr>
            <a:r>
              <a:rPr lang="en-US" sz="4900" b="1">
                <a:solidFill>
                  <a:srgbClr val="2E2E2E"/>
                </a:solidFill>
                <a:latin typeface="Canva Sans Bold"/>
                <a:ea typeface="Canva Sans Bold"/>
                <a:cs typeface="Canva Sans Bold"/>
                <a:sym typeface="Canva Sans Bold"/>
              </a:rPr>
              <a:t>Histogram Equalization Equation:</a:t>
            </a:r>
          </a:p>
          <a:p>
            <a:pPr algn="l">
              <a:lnSpc>
                <a:spcPts val="3780"/>
              </a:lnSpc>
            </a:pPr>
            <a:endParaRPr lang="en-US" sz="4900" b="1">
              <a:solidFill>
                <a:srgbClr val="2E2E2E"/>
              </a:solidFill>
              <a:latin typeface="Canva Sans Bold"/>
              <a:ea typeface="Canva Sans Bold"/>
              <a:cs typeface="Canva Sans Bold"/>
              <a:sym typeface="Canva Sans Bold"/>
            </a:endParaRPr>
          </a:p>
          <a:p>
            <a:pPr algn="l">
              <a:lnSpc>
                <a:spcPts val="3780"/>
              </a:lnSpc>
            </a:pPr>
            <a:endParaRPr lang="en-US" sz="4900" b="1">
              <a:solidFill>
                <a:srgbClr val="2E2E2E"/>
              </a:solidFill>
              <a:latin typeface="Canva Sans Bold"/>
              <a:ea typeface="Canva Sans Bold"/>
              <a:cs typeface="Canva Sans Bold"/>
              <a:sym typeface="Canva Sans Bold"/>
            </a:endParaRPr>
          </a:p>
          <a:p>
            <a:pPr algn="l">
              <a:lnSpc>
                <a:spcPts val="3780"/>
              </a:lnSpc>
            </a:pPr>
            <a:endParaRPr lang="en-US" sz="4900" b="1">
              <a:solidFill>
                <a:srgbClr val="2E2E2E"/>
              </a:solidFill>
              <a:latin typeface="Canva Sans Bold"/>
              <a:ea typeface="Canva Sans Bold"/>
              <a:cs typeface="Canva Sans Bold"/>
              <a:sym typeface="Canva Sans Bold"/>
            </a:endParaRPr>
          </a:p>
          <a:p>
            <a:pPr algn="l">
              <a:lnSpc>
                <a:spcPts val="3780"/>
              </a:lnSpc>
            </a:pPr>
            <a:endParaRPr lang="en-US" sz="4900" b="1">
              <a:solidFill>
                <a:srgbClr val="2E2E2E"/>
              </a:solidFill>
              <a:latin typeface="Canva Sans Bold"/>
              <a:ea typeface="Canva Sans Bold"/>
              <a:cs typeface="Canva Sans Bold"/>
              <a:sym typeface="Canva Sans Bold"/>
            </a:endParaRPr>
          </a:p>
          <a:p>
            <a:pPr algn="ctr">
              <a:lnSpc>
                <a:spcPts val="3779"/>
              </a:lnSpc>
            </a:pPr>
            <a:endParaRPr lang="en-US" sz="4900" b="1">
              <a:solidFill>
                <a:srgbClr val="2E2E2E"/>
              </a:solidFill>
              <a:latin typeface="Canva Sans Bold"/>
              <a:ea typeface="Canva Sans Bold"/>
              <a:cs typeface="Canva Sans Bold"/>
              <a:sym typeface="Canva Sans Bold"/>
            </a:endParaRPr>
          </a:p>
          <a:p>
            <a:pPr algn="ctr">
              <a:lnSpc>
                <a:spcPts val="3779"/>
              </a:lnSpc>
            </a:pPr>
            <a:endParaRPr lang="en-US" sz="4900" b="1">
              <a:solidFill>
                <a:srgbClr val="2E2E2E"/>
              </a:solidFill>
              <a:latin typeface="Canva Sans Bold"/>
              <a:ea typeface="Canva Sans Bold"/>
              <a:cs typeface="Canva Sans Bold"/>
              <a:sym typeface="Canva Sans Bold"/>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4670508" y="1731185"/>
            <a:ext cx="7116800" cy="1724809"/>
          </a:xfrm>
          <a:custGeom>
            <a:avLst/>
            <a:gdLst/>
            <a:ahLst/>
            <a:cxnLst/>
            <a:rect l="l" t="t" r="r" b="b"/>
            <a:pathLst>
              <a:path w="7116800" h="1724809">
                <a:moveTo>
                  <a:pt x="0" y="0"/>
                </a:moveTo>
                <a:lnTo>
                  <a:pt x="7116800" y="0"/>
                </a:lnTo>
                <a:lnTo>
                  <a:pt x="7116800" y="1724809"/>
                </a:lnTo>
                <a:lnTo>
                  <a:pt x="0" y="1724809"/>
                </a:lnTo>
                <a:lnTo>
                  <a:pt x="0" y="0"/>
                </a:lnTo>
                <a:close/>
              </a:path>
            </a:pathLst>
          </a:custGeom>
          <a:blipFill>
            <a:blip r:embed="rId2"/>
            <a:stretch>
              <a:fillRect l="-130008" t="-260543" r="-47028" b="-282445"/>
            </a:stretch>
          </a:blipFill>
        </p:spPr>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11</a:t>
            </a:r>
          </a:p>
        </p:txBody>
      </p:sp>
      <p:sp>
        <p:nvSpPr>
          <p:cNvPr id="32" name="TextBox 32"/>
          <p:cNvSpPr txBox="1"/>
          <p:nvPr/>
        </p:nvSpPr>
        <p:spPr>
          <a:xfrm>
            <a:off x="1462258" y="3408369"/>
            <a:ext cx="15493745" cy="568007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sk​ → New intensity value after applying histogram equalization.</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T(rk)→ Transformation function, which adjusts pixel intensity values.</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rkr→ Original intensity value before equalization (ranges from 0 to L−1).</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Pr(rj) → Probability distribution function (PDF) of intensity values, representing the fraction of pixels at each gray level j.</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nj → Number of pixels with intensity j in the original image.</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n → Total number of pixels in the image.</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L → Total number of intensity levels (usually 256 in an 8-bit grayscale image).</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This redistributes pixel intensities so that they are more evenly spread across all possible values.</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The transformation function T(rk) maps original pixel values to new values based on their cumulative probability.</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Enhances contrast, making darker regions brighter and lighter regions darker, improving the visibility of facial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550997" y="5434239"/>
            <a:ext cx="3717040" cy="1520885"/>
          </a:xfrm>
          <a:custGeom>
            <a:avLst/>
            <a:gdLst/>
            <a:ahLst/>
            <a:cxnLst/>
            <a:rect l="l" t="t" r="r" b="b"/>
            <a:pathLst>
              <a:path w="3717040" h="1520885">
                <a:moveTo>
                  <a:pt x="0" y="0"/>
                </a:moveTo>
                <a:lnTo>
                  <a:pt x="3717040" y="0"/>
                </a:lnTo>
                <a:lnTo>
                  <a:pt x="3717040" y="1520885"/>
                </a:lnTo>
                <a:lnTo>
                  <a:pt x="0" y="1520885"/>
                </a:lnTo>
                <a:lnTo>
                  <a:pt x="0" y="0"/>
                </a:lnTo>
                <a:close/>
              </a:path>
            </a:pathLst>
          </a:custGeom>
          <a:blipFill>
            <a:blip r:embed="rId2"/>
            <a:stretch>
              <a:fillRect l="-114303" t="-249832" r="-190506" b="-206679"/>
            </a:stretch>
          </a:blipFill>
        </p:spPr>
      </p:sp>
      <p:sp>
        <p:nvSpPr>
          <p:cNvPr id="30" name="TextBox 30"/>
          <p:cNvSpPr txBox="1"/>
          <p:nvPr/>
        </p:nvSpPr>
        <p:spPr>
          <a:xfrm>
            <a:off x="1288136" y="1693179"/>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C. K-Means Clustering of Features:</a:t>
            </a:r>
          </a:p>
        </p:txBody>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12</a:t>
            </a:r>
          </a:p>
        </p:txBody>
      </p:sp>
      <p:sp>
        <p:nvSpPr>
          <p:cNvPr id="32" name="TextBox 32"/>
          <p:cNvSpPr txBox="1"/>
          <p:nvPr/>
        </p:nvSpPr>
        <p:spPr>
          <a:xfrm>
            <a:off x="1288136" y="3549906"/>
            <a:ext cx="14340246" cy="52419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 Step 1: Select k initial samples as centers a1,a2,...,ak</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Step 2: For each sample x, calculate the distance to the k cluster centers and classify them into the cluster with the smallest distance.</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 Step 3: For each category μ, recalculate its cluster centers</a:t>
            </a: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μj​ → New cluster center for cluster j.</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Cj→ The set of all data points assigned to cluster j.</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|Cj| → Total number of points in cluster j.</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ai​ → Each individual data point in cluster j.</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417855" y="3248143"/>
            <a:ext cx="14340246" cy="52419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Normalization ensures all features have the same range, preventing large values from dominating the clustering process.</a:t>
            </a: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algn="l">
              <a:lnSpc>
                <a:spcPts val="3499"/>
              </a:lnSpc>
            </a:pPr>
            <a:endParaRPr lang="en-US" sz="2499">
              <a:solidFill>
                <a:srgbClr val="2E2E2E"/>
              </a:solidFill>
              <a:latin typeface="Canva Sans"/>
              <a:ea typeface="Canva Sans"/>
              <a:cs typeface="Canva Sans"/>
              <a:sym typeface="Canva Sans"/>
            </a:endParaRP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Y → Normalized feature value (scaled between 0 and 1).</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X → Original feature value.</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Xmin​ → Minimum value of the feature in the dataset.</a:t>
            </a:r>
          </a:p>
          <a:p>
            <a:pPr marL="539746" lvl="1" indent="-269873" algn="l">
              <a:lnSpc>
                <a:spcPts val="3499"/>
              </a:lnSpc>
              <a:buFont typeface="Arial"/>
              <a:buChar char="•"/>
            </a:pPr>
            <a:r>
              <a:rPr lang="en-US" sz="2499">
                <a:solidFill>
                  <a:srgbClr val="2E2E2E"/>
                </a:solidFill>
                <a:latin typeface="Canva Sans"/>
                <a:ea typeface="Canva Sans"/>
                <a:cs typeface="Canva Sans"/>
                <a:sym typeface="Canva Sans"/>
              </a:rPr>
              <a:t>Xmax​ → Maximum value of the feature in the dataset.</a:t>
            </a:r>
          </a:p>
          <a:p>
            <a:pPr algn="l">
              <a:lnSpc>
                <a:spcPts val="3499"/>
              </a:lnSpc>
            </a:pPr>
            <a:endParaRPr lang="en-US" sz="2499">
              <a:solidFill>
                <a:srgbClr val="2E2E2E"/>
              </a:solidFill>
              <a:latin typeface="Canva Sans"/>
              <a:ea typeface="Canva Sans"/>
              <a:cs typeface="Canva Sans"/>
              <a:sym typeface="Canva Sans"/>
            </a:endParaRPr>
          </a:p>
        </p:txBody>
      </p:sp>
      <p:sp>
        <p:nvSpPr>
          <p:cNvPr id="30" name="Freeform 30"/>
          <p:cNvSpPr/>
          <p:nvPr/>
        </p:nvSpPr>
        <p:spPr>
          <a:xfrm>
            <a:off x="4252480" y="4501901"/>
            <a:ext cx="5337543" cy="1334529"/>
          </a:xfrm>
          <a:custGeom>
            <a:avLst/>
            <a:gdLst/>
            <a:ahLst/>
            <a:cxnLst/>
            <a:rect l="l" t="t" r="r" b="b"/>
            <a:pathLst>
              <a:path w="5337543" h="1334529">
                <a:moveTo>
                  <a:pt x="0" y="0"/>
                </a:moveTo>
                <a:lnTo>
                  <a:pt x="5337543" y="0"/>
                </a:lnTo>
                <a:lnTo>
                  <a:pt x="5337543" y="1334529"/>
                </a:lnTo>
                <a:lnTo>
                  <a:pt x="0" y="1334529"/>
                </a:lnTo>
                <a:lnTo>
                  <a:pt x="0" y="0"/>
                </a:lnTo>
                <a:close/>
              </a:path>
            </a:pathLst>
          </a:custGeom>
          <a:blipFill>
            <a:blip r:embed="rId2"/>
            <a:stretch>
              <a:fillRect l="-347504" t="-674505" r="-162261" b="-597320"/>
            </a:stretch>
          </a:blipFill>
        </p:spPr>
      </p:sp>
      <p:sp>
        <p:nvSpPr>
          <p:cNvPr id="31" name="TextBox 31"/>
          <p:cNvSpPr txBox="1"/>
          <p:nvPr/>
        </p:nvSpPr>
        <p:spPr>
          <a:xfrm>
            <a:off x="1288136" y="1693179"/>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D. Normalization During Clustering:</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288136" y="2610215"/>
            <a:ext cx="14859119" cy="8220953"/>
          </a:xfrm>
          <a:prstGeom prst="rect">
            <a:avLst/>
          </a:prstGeom>
        </p:spPr>
        <p:txBody>
          <a:bodyPr lIns="0" tIns="0" rIns="0" bIns="0" rtlCol="0" anchor="t">
            <a:spAutoFit/>
          </a:bodyPr>
          <a:lstStyle/>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CCA projects the two feature sets (speech &amp; facial expressions) into a new space where their correlation is maximized.</a:t>
            </a:r>
          </a:p>
          <a:p>
            <a:pPr algn="l">
              <a:lnSpc>
                <a:spcPts val="3626"/>
              </a:lnSpc>
            </a:pPr>
            <a:r>
              <a:rPr lang="en-US" sz="2590" b="1">
                <a:solidFill>
                  <a:srgbClr val="2E2E2E"/>
                </a:solidFill>
                <a:latin typeface="Canva Sans Bold"/>
                <a:ea typeface="Canva Sans Bold"/>
                <a:cs typeface="Canva Sans Bold"/>
                <a:sym typeface="Canva Sans Bold"/>
              </a:rPr>
              <a:t>Correlation Formula:</a:t>
            </a:r>
          </a:p>
          <a:p>
            <a:pPr algn="l">
              <a:lnSpc>
                <a:spcPts val="3626"/>
              </a:lnSpc>
            </a:pPr>
            <a:endParaRPr lang="en-US" sz="2590" b="1">
              <a:solidFill>
                <a:srgbClr val="2E2E2E"/>
              </a:solidFill>
              <a:latin typeface="Canva Sans Bold"/>
              <a:ea typeface="Canva Sans Bold"/>
              <a:cs typeface="Canva Sans Bold"/>
              <a:sym typeface="Canva Sans Bold"/>
            </a:endParaRPr>
          </a:p>
          <a:p>
            <a:pPr algn="l">
              <a:lnSpc>
                <a:spcPts val="3626"/>
              </a:lnSpc>
            </a:pPr>
            <a:endParaRPr lang="en-US" sz="2590" b="1">
              <a:solidFill>
                <a:srgbClr val="2E2E2E"/>
              </a:solidFill>
              <a:latin typeface="Canva Sans Bold"/>
              <a:ea typeface="Canva Sans Bold"/>
              <a:cs typeface="Canva Sans Bold"/>
              <a:sym typeface="Canva Sans Bold"/>
            </a:endParaRP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ρ(M,N) → Correlation coefficient (higher means stronger relationship).</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M, N → Feature sets of speech and facial expressions.</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cov(M,N)→ Covariance (measures how much the two sets vary together).</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D(M),D(N) → Variances of the feature sets.</a:t>
            </a:r>
          </a:p>
          <a:p>
            <a:pPr algn="l">
              <a:lnSpc>
                <a:spcPts val="3626"/>
              </a:lnSpc>
            </a:pPr>
            <a:r>
              <a:rPr lang="en-US" sz="2590" b="1">
                <a:solidFill>
                  <a:srgbClr val="2E2E2E"/>
                </a:solidFill>
                <a:latin typeface="Canva Sans Bold"/>
                <a:ea typeface="Canva Sans Bold"/>
                <a:cs typeface="Canva Sans Bold"/>
                <a:sym typeface="Canva Sans Bold"/>
              </a:rPr>
              <a:t>Projection of Feature Matrices onto New Space:</a:t>
            </a:r>
          </a:p>
          <a:p>
            <a:pPr algn="l">
              <a:lnSpc>
                <a:spcPts val="3626"/>
              </a:lnSpc>
            </a:pPr>
            <a:endParaRPr lang="en-US" sz="2590" b="1">
              <a:solidFill>
                <a:srgbClr val="2E2E2E"/>
              </a:solidFill>
              <a:latin typeface="Canva Sans Bold"/>
              <a:ea typeface="Canva Sans Bold"/>
              <a:cs typeface="Canva Sans Bold"/>
              <a:sym typeface="Canva Sans Bold"/>
            </a:endParaRP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a, b → Projection vectors that transform the features.</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M’,N′ → Projected feature sets where correlation is maximized.</a:t>
            </a: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p:txBody>
      </p:sp>
      <p:sp>
        <p:nvSpPr>
          <p:cNvPr id="30" name="Freeform 30"/>
          <p:cNvSpPr/>
          <p:nvPr/>
        </p:nvSpPr>
        <p:spPr>
          <a:xfrm>
            <a:off x="6416777" y="3704000"/>
            <a:ext cx="4342402" cy="952746"/>
          </a:xfrm>
          <a:custGeom>
            <a:avLst/>
            <a:gdLst/>
            <a:ahLst/>
            <a:cxnLst/>
            <a:rect l="l" t="t" r="r" b="b"/>
            <a:pathLst>
              <a:path w="4342402" h="952746">
                <a:moveTo>
                  <a:pt x="0" y="0"/>
                </a:moveTo>
                <a:lnTo>
                  <a:pt x="4342402" y="0"/>
                </a:lnTo>
                <a:lnTo>
                  <a:pt x="4342402" y="952747"/>
                </a:lnTo>
                <a:lnTo>
                  <a:pt x="0" y="952747"/>
                </a:lnTo>
                <a:lnTo>
                  <a:pt x="0" y="0"/>
                </a:lnTo>
                <a:close/>
              </a:path>
            </a:pathLst>
          </a:custGeom>
          <a:blipFill>
            <a:blip r:embed="rId2"/>
            <a:stretch>
              <a:fillRect l="-109072" t="-173272" r="-86038" b="-483318"/>
            </a:stretch>
          </a:blipFill>
        </p:spPr>
      </p:sp>
      <p:sp>
        <p:nvSpPr>
          <p:cNvPr id="31" name="Freeform 31"/>
          <p:cNvSpPr/>
          <p:nvPr/>
        </p:nvSpPr>
        <p:spPr>
          <a:xfrm>
            <a:off x="11787308" y="7355959"/>
            <a:ext cx="4758483" cy="636502"/>
          </a:xfrm>
          <a:custGeom>
            <a:avLst/>
            <a:gdLst/>
            <a:ahLst/>
            <a:cxnLst/>
            <a:rect l="l" t="t" r="r" b="b"/>
            <a:pathLst>
              <a:path w="4758483" h="636502">
                <a:moveTo>
                  <a:pt x="0" y="0"/>
                </a:moveTo>
                <a:lnTo>
                  <a:pt x="4758483" y="0"/>
                </a:lnTo>
                <a:lnTo>
                  <a:pt x="4758483" y="636501"/>
                </a:lnTo>
                <a:lnTo>
                  <a:pt x="0" y="636501"/>
                </a:lnTo>
                <a:lnTo>
                  <a:pt x="0" y="0"/>
                </a:lnTo>
                <a:close/>
              </a:path>
            </a:pathLst>
          </a:custGeom>
          <a:blipFill>
            <a:blip r:embed="rId3"/>
            <a:stretch>
              <a:fillRect l="-119275" t="-586603" r="-94301" b="-632067"/>
            </a:stretch>
          </a:blipFill>
        </p:spPr>
      </p:sp>
      <p:sp>
        <p:nvSpPr>
          <p:cNvPr id="32" name="TextBox 32"/>
          <p:cNvSpPr txBox="1"/>
          <p:nvPr/>
        </p:nvSpPr>
        <p:spPr>
          <a:xfrm>
            <a:off x="1288136" y="1290659"/>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E. Canonical Correlation Analysis:</a:t>
            </a:r>
          </a:p>
        </p:txBody>
      </p:sp>
      <p:sp>
        <p:nvSpPr>
          <p:cNvPr id="33" name="TextBox 33"/>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486021" y="2367136"/>
            <a:ext cx="14859119" cy="8220953"/>
          </a:xfrm>
          <a:prstGeom prst="rect">
            <a:avLst/>
          </a:prstGeom>
        </p:spPr>
        <p:txBody>
          <a:bodyPr lIns="0" tIns="0" rIns="0" bIns="0" rtlCol="0" anchor="t">
            <a:spAutoFit/>
          </a:bodyPr>
          <a:lstStyle/>
          <a:p>
            <a:pPr algn="l">
              <a:lnSpc>
                <a:spcPts val="3626"/>
              </a:lnSpc>
            </a:pPr>
            <a:r>
              <a:rPr lang="en-US" sz="2590" b="1">
                <a:solidFill>
                  <a:srgbClr val="2E2E2E"/>
                </a:solidFill>
                <a:latin typeface="Canva Sans Bold"/>
                <a:ea typeface="Canva Sans Bold"/>
                <a:cs typeface="Canva Sans Bold"/>
                <a:sym typeface="Canva Sans Bold"/>
              </a:rPr>
              <a:t>Optimization Problem for Maximum Correlation: </a:t>
            </a:r>
          </a:p>
          <a:p>
            <a:pPr algn="l">
              <a:lnSpc>
                <a:spcPts val="3626"/>
              </a:lnSpc>
            </a:pPr>
            <a:endParaRPr lang="en-US" sz="2590" b="1">
              <a:solidFill>
                <a:srgbClr val="2E2E2E"/>
              </a:solidFill>
              <a:latin typeface="Canva Sans Bold"/>
              <a:ea typeface="Canva Sans Bold"/>
              <a:cs typeface="Canva Sans Bold"/>
              <a:sym typeface="Canva Sans Bold"/>
            </a:endParaRPr>
          </a:p>
          <a:p>
            <a:pPr algn="l">
              <a:lnSpc>
                <a:spcPts val="3626"/>
              </a:lnSpc>
            </a:pPr>
            <a:endParaRPr lang="en-US" sz="2590" b="1">
              <a:solidFill>
                <a:srgbClr val="2E2E2E"/>
              </a:solidFill>
              <a:latin typeface="Canva Sans Bold"/>
              <a:ea typeface="Canva Sans Bold"/>
              <a:cs typeface="Canva Sans Bold"/>
              <a:sym typeface="Canva Sans Bold"/>
            </a:endParaRPr>
          </a:p>
          <a:p>
            <a:pPr algn="l">
              <a:lnSpc>
                <a:spcPts val="3626"/>
              </a:lnSpc>
            </a:pPr>
            <a:endParaRPr lang="en-US" sz="2590" b="1">
              <a:solidFill>
                <a:srgbClr val="2E2E2E"/>
              </a:solidFill>
              <a:latin typeface="Canva Sans Bold"/>
              <a:ea typeface="Canva Sans Bold"/>
              <a:cs typeface="Canva Sans Bold"/>
              <a:sym typeface="Canva Sans Bold"/>
            </a:endParaRP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The goal is to find a and b that maximize the correlation between M′ and N′.</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This ensures that the best possible projections are selected to maximize correlation between the modalities.</a:t>
            </a: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r>
              <a:rPr lang="en-US" sz="2590" b="1">
                <a:solidFill>
                  <a:srgbClr val="2E2E2E"/>
                </a:solidFill>
                <a:latin typeface="Canva Sans Bold"/>
                <a:ea typeface="Canva Sans Bold"/>
                <a:cs typeface="Canva Sans Bold"/>
                <a:sym typeface="Canva Sans Bold"/>
              </a:rPr>
              <a:t> </a:t>
            </a:r>
          </a:p>
          <a:p>
            <a:pPr algn="l">
              <a:lnSpc>
                <a:spcPts val="3626"/>
              </a:lnSpc>
            </a:pPr>
            <a:endParaRPr lang="en-US" sz="2590" b="1">
              <a:solidFill>
                <a:srgbClr val="2E2E2E"/>
              </a:solidFill>
              <a:latin typeface="Canva Sans Bold"/>
              <a:ea typeface="Canva Sans Bold"/>
              <a:cs typeface="Canva Sans Bold"/>
              <a:sym typeface="Canva Sans Bold"/>
            </a:endParaRPr>
          </a:p>
          <a:p>
            <a:pPr marL="559276" lvl="1" indent="-279638" algn="l">
              <a:lnSpc>
                <a:spcPts val="3626"/>
              </a:lnSpc>
              <a:buFont typeface="Arial"/>
              <a:buChar char="•"/>
            </a:pPr>
            <a:r>
              <a:rPr lang="en-US" sz="2590" b="1">
                <a:solidFill>
                  <a:srgbClr val="2E2E2E"/>
                </a:solidFill>
                <a:latin typeface="Canva Sans Bold"/>
                <a:ea typeface="Canva Sans Bold"/>
                <a:cs typeface="Canva Sans Bold"/>
                <a:sym typeface="Canva Sans Bold"/>
              </a:rPr>
              <a:t>Normalization Before Projection:</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E(MNT) → Expectation of the product of feature matrices.</a:t>
            </a:r>
          </a:p>
          <a:p>
            <a:pPr marL="559276" lvl="1" indent="-279638" algn="l">
              <a:lnSpc>
                <a:spcPts val="3626"/>
              </a:lnSpc>
              <a:buFont typeface="Arial"/>
              <a:buChar char="•"/>
            </a:pPr>
            <a:r>
              <a:rPr lang="en-US" sz="2590">
                <a:solidFill>
                  <a:srgbClr val="2E2E2E"/>
                </a:solidFill>
                <a:latin typeface="Canva Sans"/>
                <a:ea typeface="Canva Sans"/>
                <a:cs typeface="Canva Sans"/>
                <a:sym typeface="Canva Sans"/>
              </a:rPr>
              <a:t>E(M M^T), E(N N^T)→ Expectation of feature matrix self-products.</a:t>
            </a:r>
          </a:p>
          <a:p>
            <a:pPr algn="l">
              <a:lnSpc>
                <a:spcPts val="3626"/>
              </a:lnSpc>
            </a:pPr>
            <a:r>
              <a:rPr lang="en-US" sz="2590">
                <a:solidFill>
                  <a:srgbClr val="2E2E2E"/>
                </a:solidFill>
                <a:latin typeface="Canva Sans"/>
                <a:ea typeface="Canva Sans"/>
                <a:cs typeface="Canva Sans"/>
                <a:sym typeface="Canva Sans"/>
              </a:rPr>
              <a:t>Meaning:</a:t>
            </a:r>
          </a:p>
          <a:p>
            <a:pPr algn="l">
              <a:lnSpc>
                <a:spcPts val="3626"/>
              </a:lnSpc>
            </a:pPr>
            <a:r>
              <a:rPr lang="en-US" sz="2590">
                <a:solidFill>
                  <a:srgbClr val="2E2E2E"/>
                </a:solidFill>
                <a:latin typeface="Canva Sans"/>
                <a:ea typeface="Canva Sans"/>
                <a:cs typeface="Canva Sans"/>
                <a:sym typeface="Canva Sans"/>
              </a:rPr>
              <a:t>These equations standardize the data to ensure fair correlation computation.</a:t>
            </a: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a:p>
            <a:pPr algn="l">
              <a:lnSpc>
                <a:spcPts val="3626"/>
              </a:lnSpc>
            </a:pPr>
            <a:endParaRPr lang="en-US" sz="2590">
              <a:solidFill>
                <a:srgbClr val="2E2E2E"/>
              </a:solidFill>
              <a:latin typeface="Canva Sans"/>
              <a:ea typeface="Canva Sans"/>
              <a:cs typeface="Canva Sans"/>
              <a:sym typeface="Canva Sans"/>
            </a:endParaRPr>
          </a:p>
        </p:txBody>
      </p:sp>
      <p:sp>
        <p:nvSpPr>
          <p:cNvPr id="30" name="Freeform 30"/>
          <p:cNvSpPr/>
          <p:nvPr/>
        </p:nvSpPr>
        <p:spPr>
          <a:xfrm>
            <a:off x="6268037" y="2867899"/>
            <a:ext cx="4920962" cy="1340623"/>
          </a:xfrm>
          <a:custGeom>
            <a:avLst/>
            <a:gdLst/>
            <a:ahLst/>
            <a:cxnLst/>
            <a:rect l="l" t="t" r="r" b="b"/>
            <a:pathLst>
              <a:path w="4920962" h="1340623">
                <a:moveTo>
                  <a:pt x="0" y="0"/>
                </a:moveTo>
                <a:lnTo>
                  <a:pt x="4920962" y="0"/>
                </a:lnTo>
                <a:lnTo>
                  <a:pt x="4920962" y="1340623"/>
                </a:lnTo>
                <a:lnTo>
                  <a:pt x="0" y="1340623"/>
                </a:lnTo>
                <a:lnTo>
                  <a:pt x="0" y="0"/>
                </a:lnTo>
                <a:close/>
              </a:path>
            </a:pathLst>
          </a:custGeom>
          <a:blipFill>
            <a:blip r:embed="rId2"/>
            <a:stretch>
              <a:fillRect l="-119275" t="-341352" r="-94301" b="-206104"/>
            </a:stretch>
          </a:blipFill>
        </p:spPr>
      </p:sp>
      <p:sp>
        <p:nvSpPr>
          <p:cNvPr id="31" name="Freeform 31"/>
          <p:cNvSpPr/>
          <p:nvPr/>
        </p:nvSpPr>
        <p:spPr>
          <a:xfrm>
            <a:off x="7691121" y="5370572"/>
            <a:ext cx="5884182" cy="1873352"/>
          </a:xfrm>
          <a:custGeom>
            <a:avLst/>
            <a:gdLst/>
            <a:ahLst/>
            <a:cxnLst/>
            <a:rect l="l" t="t" r="r" b="b"/>
            <a:pathLst>
              <a:path w="5884182" h="1873352">
                <a:moveTo>
                  <a:pt x="0" y="0"/>
                </a:moveTo>
                <a:lnTo>
                  <a:pt x="5884182" y="0"/>
                </a:lnTo>
                <a:lnTo>
                  <a:pt x="5884182" y="1873351"/>
                </a:lnTo>
                <a:lnTo>
                  <a:pt x="0" y="1873351"/>
                </a:lnTo>
                <a:lnTo>
                  <a:pt x="0" y="0"/>
                </a:lnTo>
                <a:close/>
              </a:path>
            </a:pathLst>
          </a:custGeom>
          <a:blipFill>
            <a:blip r:embed="rId3"/>
            <a:stretch>
              <a:fillRect l="-80157" t="-181717" r="-38074" b="-103856"/>
            </a:stretch>
          </a:blipFill>
        </p:spPr>
      </p:sp>
      <p:sp>
        <p:nvSpPr>
          <p:cNvPr id="32" name="TextBox 32"/>
          <p:cNvSpPr txBox="1"/>
          <p:nvPr/>
        </p:nvSpPr>
        <p:spPr>
          <a:xfrm>
            <a:off x="1288136" y="1290659"/>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E. Canonical Correlation Analysis:</a:t>
            </a:r>
          </a:p>
        </p:txBody>
      </p:sp>
      <p:sp>
        <p:nvSpPr>
          <p:cNvPr id="33" name="TextBox 33"/>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288136" y="2658711"/>
            <a:ext cx="14938740" cy="9343976"/>
          </a:xfrm>
          <a:prstGeom prst="rect">
            <a:avLst/>
          </a:prstGeom>
        </p:spPr>
        <p:txBody>
          <a:bodyPr lIns="0" tIns="0" rIns="0" bIns="0" rtlCol="0" anchor="t">
            <a:spAutoFit/>
          </a:bodyPr>
          <a:lstStyle/>
          <a:p>
            <a:pPr algn="l">
              <a:lnSpc>
                <a:spcPts val="3677"/>
              </a:lnSpc>
            </a:pPr>
            <a:r>
              <a:rPr lang="en-US" sz="2626" b="1">
                <a:solidFill>
                  <a:srgbClr val="2E2E2E"/>
                </a:solidFill>
                <a:latin typeface="Canva Sans Bold"/>
                <a:ea typeface="Canva Sans Bold"/>
                <a:cs typeface="Canva Sans Bold"/>
                <a:sym typeface="Canva Sans Bold"/>
              </a:rPr>
              <a:t>Final Optimization Equation Using Singular Value Decomposition: </a:t>
            </a: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957"/>
              </a:lnSpc>
            </a:pPr>
            <a:endParaRPr lang="en-US" sz="2626" b="1">
              <a:solidFill>
                <a:srgbClr val="2E2E2E"/>
              </a:solidFill>
              <a:latin typeface="Canva Sans Bold"/>
              <a:ea typeface="Canva Sans Bold"/>
              <a:cs typeface="Canva Sans Bold"/>
              <a:sym typeface="Canva Sans Bold"/>
            </a:endParaRP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SXY​ → Cross-covariance matrix between M and N.</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SXX,SYY​ → Covariance matrices of  and N.</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M → Feature matrix of speech features (e.g., MFCCs, prosodic features).</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N → Feature matrix of facial expression features (e.g., grayscale pixel intensities, shape features).</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CCA finds the best correlation between two feature sets (speech &amp; facial expressions).</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This equation finds the best projection directions that maximize canonical correlation.</a:t>
            </a:r>
          </a:p>
          <a:p>
            <a:pPr marL="567155" lvl="1" indent="-283578" algn="l">
              <a:lnSpc>
                <a:spcPts val="3677"/>
              </a:lnSpc>
              <a:buFont typeface="Arial"/>
              <a:buChar char="•"/>
            </a:pPr>
            <a:r>
              <a:rPr lang="en-US" sz="2626">
                <a:solidFill>
                  <a:srgbClr val="2E2E2E"/>
                </a:solidFill>
                <a:latin typeface="Canva Sans"/>
                <a:ea typeface="Canva Sans"/>
                <a:cs typeface="Canva Sans"/>
                <a:sym typeface="Canva Sans"/>
              </a:rPr>
              <a:t>The constraint ensures that the projections remain valid unit vectors.</a:t>
            </a:r>
          </a:p>
          <a:p>
            <a:pPr algn="l">
              <a:lnSpc>
                <a:spcPts val="3677"/>
              </a:lnSpc>
            </a:pPr>
            <a:endParaRPr lang="en-US" sz="2626">
              <a:solidFill>
                <a:srgbClr val="2E2E2E"/>
              </a:solidFill>
              <a:latin typeface="Canva Sans"/>
              <a:ea typeface="Canva Sans"/>
              <a:cs typeface="Canva Sans"/>
              <a:sym typeface="Canva Sans"/>
            </a:endParaRPr>
          </a:p>
          <a:p>
            <a:pPr algn="l">
              <a:lnSpc>
                <a:spcPts val="3677"/>
              </a:lnSpc>
            </a:pPr>
            <a:endParaRPr lang="en-US" sz="2626">
              <a:solidFill>
                <a:srgbClr val="2E2E2E"/>
              </a:solidFill>
              <a:latin typeface="Canva Sans"/>
              <a:ea typeface="Canva Sans"/>
              <a:cs typeface="Canva Sans"/>
              <a:sym typeface="Canva Sans"/>
            </a:endParaRPr>
          </a:p>
          <a:p>
            <a:pPr algn="l">
              <a:lnSpc>
                <a:spcPts val="3677"/>
              </a:lnSpc>
            </a:pPr>
            <a:r>
              <a:rPr lang="en-US" sz="2626" b="1">
                <a:solidFill>
                  <a:srgbClr val="2E2E2E"/>
                </a:solidFill>
                <a:latin typeface="Canva Sans Bold"/>
                <a:ea typeface="Canva Sans Bold"/>
                <a:cs typeface="Canva Sans Bold"/>
                <a:sym typeface="Canva Sans Bold"/>
              </a:rPr>
              <a:t> </a:t>
            </a: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677"/>
              </a:lnSpc>
            </a:pPr>
            <a:endParaRPr lang="en-US" sz="2626" b="1">
              <a:solidFill>
                <a:srgbClr val="2E2E2E"/>
              </a:solidFill>
              <a:latin typeface="Canva Sans Bold"/>
              <a:ea typeface="Canva Sans Bold"/>
              <a:cs typeface="Canva Sans Bold"/>
              <a:sym typeface="Canva Sans Bold"/>
            </a:endParaRPr>
          </a:p>
          <a:p>
            <a:pPr algn="l">
              <a:lnSpc>
                <a:spcPts val="3677"/>
              </a:lnSpc>
            </a:pPr>
            <a:endParaRPr lang="en-US" sz="2626" b="1">
              <a:solidFill>
                <a:srgbClr val="2E2E2E"/>
              </a:solidFill>
              <a:latin typeface="Canva Sans Bold"/>
              <a:ea typeface="Canva Sans Bold"/>
              <a:cs typeface="Canva Sans Bold"/>
              <a:sym typeface="Canva Sans Bold"/>
            </a:endParaRPr>
          </a:p>
        </p:txBody>
      </p:sp>
      <p:sp>
        <p:nvSpPr>
          <p:cNvPr id="30" name="Freeform 30"/>
          <p:cNvSpPr/>
          <p:nvPr/>
        </p:nvSpPr>
        <p:spPr>
          <a:xfrm>
            <a:off x="4696113" y="3023560"/>
            <a:ext cx="6101890" cy="1755317"/>
          </a:xfrm>
          <a:custGeom>
            <a:avLst/>
            <a:gdLst/>
            <a:ahLst/>
            <a:cxnLst/>
            <a:rect l="l" t="t" r="r" b="b"/>
            <a:pathLst>
              <a:path w="6101890" h="1755317">
                <a:moveTo>
                  <a:pt x="0" y="0"/>
                </a:moveTo>
                <a:lnTo>
                  <a:pt x="6101890" y="0"/>
                </a:lnTo>
                <a:lnTo>
                  <a:pt x="6101890" y="1755317"/>
                </a:lnTo>
                <a:lnTo>
                  <a:pt x="0" y="1755317"/>
                </a:lnTo>
                <a:lnTo>
                  <a:pt x="0" y="0"/>
                </a:lnTo>
                <a:close/>
              </a:path>
            </a:pathLst>
          </a:custGeom>
          <a:blipFill>
            <a:blip r:embed="rId2"/>
            <a:stretch>
              <a:fillRect l="-65778" t="-400863" r="-382030" b="-570312"/>
            </a:stretch>
          </a:blipFill>
        </p:spPr>
      </p:sp>
      <p:sp>
        <p:nvSpPr>
          <p:cNvPr id="31" name="TextBox 31"/>
          <p:cNvSpPr txBox="1"/>
          <p:nvPr/>
        </p:nvSpPr>
        <p:spPr>
          <a:xfrm>
            <a:off x="1288136" y="1290659"/>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E. Canonical Correlation Analysis:</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790382" y="4104517"/>
            <a:ext cx="8923824" cy="9012887"/>
          </a:xfrm>
          <a:prstGeom prst="rect">
            <a:avLst/>
          </a:prstGeom>
        </p:spPr>
        <p:txBody>
          <a:bodyPr lIns="0" tIns="0" rIns="0" bIns="0" rtlCol="0" anchor="t">
            <a:spAutoFit/>
          </a:bodyPr>
          <a:lstStyle/>
          <a:p>
            <a:pPr algn="l">
              <a:lnSpc>
                <a:spcPts val="3390"/>
              </a:lnSpc>
            </a:pPr>
            <a:r>
              <a:rPr lang="en-US" sz="2421" b="1">
                <a:solidFill>
                  <a:srgbClr val="2E2E2E"/>
                </a:solidFill>
                <a:latin typeface="Canva Sans Bold"/>
                <a:ea typeface="Canva Sans Bold"/>
                <a:cs typeface="Canva Sans Bold"/>
                <a:sym typeface="Canva Sans Bold"/>
              </a:rPr>
              <a:t>Kernel Transformation:</a:t>
            </a:r>
          </a:p>
          <a:p>
            <a:pPr marL="522893" lvl="1" indent="-261446" algn="l">
              <a:lnSpc>
                <a:spcPts val="3390"/>
              </a:lnSpc>
              <a:buFont typeface="Arial"/>
              <a:buChar char="•"/>
            </a:pPr>
            <a:r>
              <a:rPr lang="en-US" sz="2421">
                <a:solidFill>
                  <a:srgbClr val="2E2E2E"/>
                </a:solidFill>
                <a:latin typeface="Canva Sans"/>
                <a:ea typeface="Canva Sans"/>
                <a:cs typeface="Canva Sans"/>
                <a:sym typeface="Canva Sans"/>
              </a:rPr>
              <a:t>ϕ(M), ϕ(N)→ Nonlinear transformations of the original feature matrices M(speech) and NNN (facial expressions).</a:t>
            </a:r>
          </a:p>
          <a:p>
            <a:pPr marL="522893" lvl="1" indent="-261446" algn="l">
              <a:lnSpc>
                <a:spcPts val="3390"/>
              </a:lnSpc>
              <a:buFont typeface="Arial"/>
              <a:buChar char="•"/>
            </a:pPr>
            <a:r>
              <a:rPr lang="en-US" sz="2421">
                <a:solidFill>
                  <a:srgbClr val="2E2E2E"/>
                </a:solidFill>
                <a:latin typeface="Canva Sans"/>
                <a:ea typeface="Canva Sans"/>
                <a:cs typeface="Canva Sans"/>
                <a:sym typeface="Canva Sans"/>
              </a:rPr>
              <a:t>α, β→ Weight vectors for projecting transformed features.</a:t>
            </a:r>
          </a:p>
          <a:p>
            <a:pPr marL="522893" lvl="1" indent="-261446" algn="l">
              <a:lnSpc>
                <a:spcPts val="3390"/>
              </a:lnSpc>
              <a:buFont typeface="Arial"/>
              <a:buChar char="•"/>
            </a:pPr>
            <a:r>
              <a:rPr lang="en-US" sz="2421">
                <a:solidFill>
                  <a:srgbClr val="2E2E2E"/>
                </a:solidFill>
                <a:latin typeface="Canva Sans"/>
                <a:ea typeface="Canva Sans"/>
                <a:cs typeface="Canva Sans"/>
                <a:sym typeface="Canva Sans"/>
              </a:rPr>
              <a:t>KM​ and KN​ are kernel matrices, containing similarity measures between feature samples.</a:t>
            </a:r>
          </a:p>
          <a:p>
            <a:pPr algn="l">
              <a:lnSpc>
                <a:spcPts val="3390"/>
              </a:lnSpc>
            </a:pPr>
            <a:endParaRPr lang="en-US" sz="2421">
              <a:solidFill>
                <a:srgbClr val="2E2E2E"/>
              </a:solidFill>
              <a:latin typeface="Canva Sans"/>
              <a:ea typeface="Canva Sans"/>
              <a:cs typeface="Canva Sans"/>
              <a:sym typeface="Canva Sans"/>
            </a:endParaRPr>
          </a:p>
          <a:p>
            <a:pPr marL="522893" lvl="1" indent="-261446" algn="l">
              <a:lnSpc>
                <a:spcPts val="3390"/>
              </a:lnSpc>
              <a:buFont typeface="Arial"/>
              <a:buChar char="•"/>
            </a:pPr>
            <a:r>
              <a:rPr lang="en-US" sz="2421" b="1">
                <a:solidFill>
                  <a:srgbClr val="2E2E2E"/>
                </a:solidFill>
                <a:latin typeface="Canva Sans Bold"/>
                <a:ea typeface="Canva Sans Bold"/>
                <a:cs typeface="Canva Sans Bold"/>
                <a:sym typeface="Canva Sans Bold"/>
              </a:rPr>
              <a:t>Final Kernel CCA Optimization Equation:</a:t>
            </a:r>
          </a:p>
          <a:p>
            <a:pPr marL="522893" lvl="1" indent="-261446" algn="l">
              <a:lnSpc>
                <a:spcPts val="3390"/>
              </a:lnSpc>
              <a:buFont typeface="Arial"/>
              <a:buChar char="•"/>
            </a:pPr>
            <a:r>
              <a:rPr lang="en-US" sz="2421">
                <a:solidFill>
                  <a:srgbClr val="2E2E2E"/>
                </a:solidFill>
                <a:latin typeface="Canva Sans"/>
                <a:ea typeface="Canva Sans"/>
                <a:cs typeface="Canva Sans"/>
                <a:sym typeface="Canva Sans"/>
              </a:rPr>
              <a:t>This equation finds the best projection vectors a and b to maximize the correlation between transformed feature sets.</a:t>
            </a:r>
          </a:p>
          <a:p>
            <a:pPr algn="l">
              <a:lnSpc>
                <a:spcPts val="3390"/>
              </a:lnSpc>
            </a:pPr>
            <a:endParaRPr lang="en-US" sz="2421">
              <a:solidFill>
                <a:srgbClr val="2E2E2E"/>
              </a:solidFill>
              <a:latin typeface="Canva Sans"/>
              <a:ea typeface="Canva Sans"/>
              <a:cs typeface="Canva Sans"/>
              <a:sym typeface="Canva Sans"/>
            </a:endParaRPr>
          </a:p>
          <a:p>
            <a:pPr algn="l">
              <a:lnSpc>
                <a:spcPts val="3390"/>
              </a:lnSpc>
            </a:pPr>
            <a:endParaRPr lang="en-US" sz="2421">
              <a:solidFill>
                <a:srgbClr val="2E2E2E"/>
              </a:solidFill>
              <a:latin typeface="Canva Sans"/>
              <a:ea typeface="Canva Sans"/>
              <a:cs typeface="Canva Sans"/>
              <a:sym typeface="Canva Sans"/>
            </a:endParaRPr>
          </a:p>
          <a:p>
            <a:pPr algn="l">
              <a:lnSpc>
                <a:spcPts val="3390"/>
              </a:lnSpc>
            </a:pPr>
            <a:endParaRPr lang="en-US" sz="2421">
              <a:solidFill>
                <a:srgbClr val="2E2E2E"/>
              </a:solidFill>
              <a:latin typeface="Canva Sans"/>
              <a:ea typeface="Canva Sans"/>
              <a:cs typeface="Canva Sans"/>
              <a:sym typeface="Canva Sans"/>
            </a:endParaRPr>
          </a:p>
          <a:p>
            <a:pPr algn="l">
              <a:lnSpc>
                <a:spcPts val="3390"/>
              </a:lnSpc>
            </a:pPr>
            <a:r>
              <a:rPr lang="en-US" sz="2421" b="1">
                <a:solidFill>
                  <a:srgbClr val="2E2E2E"/>
                </a:solidFill>
                <a:latin typeface="Canva Sans Bold"/>
                <a:ea typeface="Canva Sans Bold"/>
                <a:cs typeface="Canva Sans Bold"/>
                <a:sym typeface="Canva Sans Bold"/>
              </a:rPr>
              <a:t> </a:t>
            </a:r>
          </a:p>
          <a:p>
            <a:pPr algn="l">
              <a:lnSpc>
                <a:spcPts val="3390"/>
              </a:lnSpc>
            </a:pPr>
            <a:endParaRPr lang="en-US" sz="2421" b="1">
              <a:solidFill>
                <a:srgbClr val="2E2E2E"/>
              </a:solidFill>
              <a:latin typeface="Canva Sans Bold"/>
              <a:ea typeface="Canva Sans Bold"/>
              <a:cs typeface="Canva Sans Bold"/>
              <a:sym typeface="Canva Sans Bold"/>
            </a:endParaRPr>
          </a:p>
          <a:p>
            <a:pPr algn="l">
              <a:lnSpc>
                <a:spcPts val="3390"/>
              </a:lnSpc>
            </a:pPr>
            <a:endParaRPr lang="en-US" sz="2421" b="1">
              <a:solidFill>
                <a:srgbClr val="2E2E2E"/>
              </a:solidFill>
              <a:latin typeface="Canva Sans Bold"/>
              <a:ea typeface="Canva Sans Bold"/>
              <a:cs typeface="Canva Sans Bold"/>
              <a:sym typeface="Canva Sans Bold"/>
            </a:endParaRPr>
          </a:p>
          <a:p>
            <a:pPr algn="l">
              <a:lnSpc>
                <a:spcPts val="3390"/>
              </a:lnSpc>
            </a:pPr>
            <a:endParaRPr lang="en-US" sz="2421" b="1">
              <a:solidFill>
                <a:srgbClr val="2E2E2E"/>
              </a:solidFill>
              <a:latin typeface="Canva Sans Bold"/>
              <a:ea typeface="Canva Sans Bold"/>
              <a:cs typeface="Canva Sans Bold"/>
              <a:sym typeface="Canva Sans Bold"/>
            </a:endParaRPr>
          </a:p>
          <a:p>
            <a:pPr algn="l">
              <a:lnSpc>
                <a:spcPts val="3390"/>
              </a:lnSpc>
            </a:pPr>
            <a:endParaRPr lang="en-US" sz="2421" b="1">
              <a:solidFill>
                <a:srgbClr val="2E2E2E"/>
              </a:solidFill>
              <a:latin typeface="Canva Sans Bold"/>
              <a:ea typeface="Canva Sans Bold"/>
              <a:cs typeface="Canva Sans Bold"/>
              <a:sym typeface="Canva Sans Bold"/>
            </a:endParaRPr>
          </a:p>
        </p:txBody>
      </p:sp>
      <p:sp>
        <p:nvSpPr>
          <p:cNvPr id="30" name="Freeform 30"/>
          <p:cNvSpPr/>
          <p:nvPr/>
        </p:nvSpPr>
        <p:spPr>
          <a:xfrm>
            <a:off x="10714206" y="4207852"/>
            <a:ext cx="6174082" cy="3937439"/>
          </a:xfrm>
          <a:custGeom>
            <a:avLst/>
            <a:gdLst/>
            <a:ahLst/>
            <a:cxnLst/>
            <a:rect l="l" t="t" r="r" b="b"/>
            <a:pathLst>
              <a:path w="6174082" h="3937439">
                <a:moveTo>
                  <a:pt x="0" y="0"/>
                </a:moveTo>
                <a:lnTo>
                  <a:pt x="6174082" y="0"/>
                </a:lnTo>
                <a:lnTo>
                  <a:pt x="6174082" y="3937439"/>
                </a:lnTo>
                <a:lnTo>
                  <a:pt x="0" y="3937439"/>
                </a:lnTo>
                <a:lnTo>
                  <a:pt x="0" y="0"/>
                </a:lnTo>
                <a:close/>
              </a:path>
            </a:pathLst>
          </a:custGeom>
          <a:blipFill>
            <a:blip r:embed="rId2"/>
            <a:stretch>
              <a:fillRect l="-52749" t="-109802" r="-206191" b="-106792"/>
            </a:stretch>
          </a:blipFill>
        </p:spPr>
      </p:sp>
      <p:sp>
        <p:nvSpPr>
          <p:cNvPr id="31" name="TextBox 31"/>
          <p:cNvSpPr txBox="1"/>
          <p:nvPr/>
        </p:nvSpPr>
        <p:spPr>
          <a:xfrm>
            <a:off x="1123719" y="838045"/>
            <a:ext cx="16230600" cy="3110866"/>
          </a:xfrm>
          <a:prstGeom prst="rect">
            <a:avLst/>
          </a:prstGeom>
        </p:spPr>
        <p:txBody>
          <a:bodyPr lIns="0" tIns="0" rIns="0" bIns="0" rtlCol="0" anchor="t">
            <a:spAutoFit/>
          </a:bodyPr>
          <a:lstStyle/>
          <a:p>
            <a:pPr algn="l">
              <a:lnSpc>
                <a:spcPts val="5039"/>
              </a:lnSpc>
            </a:pPr>
            <a:r>
              <a:rPr lang="en-US" sz="3599" b="1">
                <a:solidFill>
                  <a:srgbClr val="2E2E2E"/>
                </a:solidFill>
                <a:latin typeface="Canva Sans Bold"/>
                <a:ea typeface="Canva Sans Bold"/>
                <a:cs typeface="Canva Sans Bold"/>
                <a:sym typeface="Canva Sans Bold"/>
              </a:rPr>
              <a:t> F. Kernel Function:</a:t>
            </a:r>
          </a:p>
          <a:p>
            <a:pPr algn="l">
              <a:lnSpc>
                <a:spcPts val="4619"/>
              </a:lnSpc>
            </a:pPr>
            <a:endParaRPr lang="en-US" sz="3599" b="1">
              <a:solidFill>
                <a:srgbClr val="2E2E2E"/>
              </a:solidFill>
              <a:latin typeface="Canva Sans Bold"/>
              <a:ea typeface="Canva Sans Bold"/>
              <a:cs typeface="Canva Sans Bold"/>
              <a:sym typeface="Canva Sans Bold"/>
            </a:endParaRPr>
          </a:p>
          <a:p>
            <a:pPr marL="582920" lvl="1" indent="-291460" algn="l">
              <a:lnSpc>
                <a:spcPts val="3779"/>
              </a:lnSpc>
              <a:buFont typeface="Arial"/>
              <a:buChar char="•"/>
            </a:pPr>
            <a:r>
              <a:rPr lang="en-US" sz="2699">
                <a:solidFill>
                  <a:srgbClr val="2E2E2E"/>
                </a:solidFill>
                <a:latin typeface="Canva Sans"/>
                <a:ea typeface="Canva Sans"/>
                <a:cs typeface="Canva Sans"/>
                <a:sym typeface="Canva Sans"/>
              </a:rPr>
              <a:t>When speech and facial expression features have nonlinear relationships, simple linear methods like Canonical Correlation Analysis (CCA) fail to find meaningful patterns.</a:t>
            </a:r>
          </a:p>
          <a:p>
            <a:pPr marL="582920" lvl="1" indent="-291460" algn="l">
              <a:lnSpc>
                <a:spcPts val="3779"/>
              </a:lnSpc>
              <a:buFont typeface="Arial"/>
              <a:buChar char="•"/>
            </a:pPr>
            <a:r>
              <a:rPr lang="en-US" sz="2699">
                <a:solidFill>
                  <a:srgbClr val="2E2E2E"/>
                </a:solidFill>
                <a:latin typeface="Canva Sans"/>
                <a:ea typeface="Canva Sans"/>
                <a:cs typeface="Canva Sans"/>
                <a:sym typeface="Canva Sans"/>
              </a:rPr>
              <a:t>Kernel functions help by mapping the features into a higher-dimensional space, where their relationships become linear.</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17</a:t>
            </a:r>
          </a:p>
        </p:txBody>
      </p:sp>
      <p:sp>
        <p:nvSpPr>
          <p:cNvPr id="33" name="Freeform 33"/>
          <p:cNvSpPr/>
          <p:nvPr/>
        </p:nvSpPr>
        <p:spPr>
          <a:xfrm>
            <a:off x="10237956" y="8145291"/>
            <a:ext cx="6478147" cy="969439"/>
          </a:xfrm>
          <a:custGeom>
            <a:avLst/>
            <a:gdLst/>
            <a:ahLst/>
            <a:cxnLst/>
            <a:rect l="l" t="t" r="r" b="b"/>
            <a:pathLst>
              <a:path w="6478147" h="969439">
                <a:moveTo>
                  <a:pt x="0" y="0"/>
                </a:moveTo>
                <a:lnTo>
                  <a:pt x="6478147" y="0"/>
                </a:lnTo>
                <a:lnTo>
                  <a:pt x="6478147" y="969439"/>
                </a:lnTo>
                <a:lnTo>
                  <a:pt x="0" y="969439"/>
                </a:lnTo>
                <a:lnTo>
                  <a:pt x="0" y="0"/>
                </a:lnTo>
                <a:close/>
              </a:path>
            </a:pathLst>
          </a:custGeom>
          <a:blipFill>
            <a:blip r:embed="rId2"/>
            <a:stretch>
              <a:fillRect l="-66349" t="-1180566" r="-224550" b="-188760"/>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5189802" y="5434239"/>
            <a:ext cx="7304471" cy="3874975"/>
          </a:xfrm>
          <a:custGeom>
            <a:avLst/>
            <a:gdLst/>
            <a:ahLst/>
            <a:cxnLst/>
            <a:rect l="l" t="t" r="r" b="b"/>
            <a:pathLst>
              <a:path w="7304471" h="3874975">
                <a:moveTo>
                  <a:pt x="0" y="0"/>
                </a:moveTo>
                <a:lnTo>
                  <a:pt x="7304471" y="0"/>
                </a:lnTo>
                <a:lnTo>
                  <a:pt x="7304471" y="3874974"/>
                </a:lnTo>
                <a:lnTo>
                  <a:pt x="0" y="3874974"/>
                </a:lnTo>
                <a:lnTo>
                  <a:pt x="0" y="0"/>
                </a:lnTo>
                <a:close/>
              </a:path>
            </a:pathLst>
          </a:custGeom>
          <a:blipFill>
            <a:blip r:embed="rId2"/>
            <a:stretch>
              <a:fillRect l="-8629" t="-94349" r="-121389" b="-49547"/>
            </a:stretch>
          </a:blipFill>
        </p:spPr>
      </p:sp>
      <p:sp>
        <p:nvSpPr>
          <p:cNvPr id="30" name="TextBox 30"/>
          <p:cNvSpPr txBox="1"/>
          <p:nvPr/>
        </p:nvSpPr>
        <p:spPr>
          <a:xfrm>
            <a:off x="1299875" y="2794703"/>
            <a:ext cx="15971164" cy="4541443"/>
          </a:xfrm>
          <a:prstGeom prst="rect">
            <a:avLst/>
          </a:prstGeom>
        </p:spPr>
        <p:txBody>
          <a:bodyPr lIns="0" tIns="0" rIns="0" bIns="0" rtlCol="0" anchor="t">
            <a:spAutoFit/>
          </a:bodyPr>
          <a:lstStyle/>
          <a:p>
            <a:pPr marL="502973" lvl="1" indent="-251487" algn="l">
              <a:lnSpc>
                <a:spcPts val="3261"/>
              </a:lnSpc>
              <a:buFont typeface="Arial"/>
              <a:buChar char="•"/>
            </a:pPr>
            <a:r>
              <a:rPr lang="en-US" sz="2329">
                <a:solidFill>
                  <a:srgbClr val="2E2E2E"/>
                </a:solidFill>
                <a:latin typeface="Canva Sans"/>
                <a:ea typeface="Canva Sans"/>
                <a:cs typeface="Canva Sans"/>
                <a:sym typeface="Canva Sans"/>
              </a:rPr>
              <a:t>SVM is used for emotion classification after feature fusion (KCCA).</a:t>
            </a:r>
          </a:p>
          <a:p>
            <a:pPr marL="502973" lvl="1" indent="-251487" algn="l">
              <a:lnSpc>
                <a:spcPts val="3261"/>
              </a:lnSpc>
              <a:buFont typeface="Arial"/>
              <a:buChar char="•"/>
            </a:pPr>
            <a:r>
              <a:rPr lang="en-US" sz="2329">
                <a:solidFill>
                  <a:srgbClr val="2E2E2E"/>
                </a:solidFill>
                <a:latin typeface="Canva Sans"/>
                <a:ea typeface="Canva Sans"/>
                <a:cs typeface="Canva Sans"/>
                <a:sym typeface="Canva Sans"/>
              </a:rPr>
              <a:t>It finds the best boundary (hyperplane) to separate different emotions (e.g., Happy, Sad, Angry).</a:t>
            </a:r>
          </a:p>
          <a:p>
            <a:pPr marL="502973" lvl="1" indent="-251487" algn="l">
              <a:lnSpc>
                <a:spcPts val="3261"/>
              </a:lnSpc>
              <a:buFont typeface="Arial"/>
              <a:buChar char="•"/>
            </a:pPr>
            <a:r>
              <a:rPr lang="en-US" sz="2329">
                <a:solidFill>
                  <a:srgbClr val="2E2E2E"/>
                </a:solidFill>
                <a:latin typeface="Canva Sans"/>
                <a:ea typeface="Canva Sans"/>
                <a:cs typeface="Canva Sans"/>
                <a:sym typeface="Canva Sans"/>
              </a:rPr>
              <a:t>If emotions are not linearly separable, SVM uses a kernel function to transform the data into a higher dimension.</a:t>
            </a:r>
          </a:p>
          <a:p>
            <a:pPr marL="502973" lvl="1" indent="-251487" algn="l">
              <a:lnSpc>
                <a:spcPts val="3261"/>
              </a:lnSpc>
              <a:buFont typeface="Arial"/>
              <a:buChar char="•"/>
            </a:pPr>
            <a:r>
              <a:rPr lang="en-US" sz="2329">
                <a:solidFill>
                  <a:srgbClr val="2E2E2E"/>
                </a:solidFill>
                <a:latin typeface="Canva Sans"/>
                <a:ea typeface="Canva Sans"/>
                <a:cs typeface="Canva Sans"/>
                <a:sym typeface="Canva Sans"/>
              </a:rPr>
              <a:t>The polynomial kernel helps improve classification accuracy.</a:t>
            </a:r>
          </a:p>
          <a:p>
            <a:pPr marL="502973" lvl="1" indent="-251487" algn="l">
              <a:lnSpc>
                <a:spcPts val="3261"/>
              </a:lnSpc>
              <a:buFont typeface="Arial"/>
              <a:buChar char="•"/>
            </a:pPr>
            <a:r>
              <a:rPr lang="en-US" sz="2329">
                <a:solidFill>
                  <a:srgbClr val="2E2E2E"/>
                </a:solidFill>
                <a:latin typeface="Canva Sans"/>
                <a:ea typeface="Canva Sans"/>
                <a:cs typeface="Canva Sans"/>
                <a:sym typeface="Canva Sans"/>
              </a:rPr>
              <a:t>SVM is chosen because it works well with small datasets and provides high recognition accuracy.</a:t>
            </a:r>
          </a:p>
          <a:p>
            <a:pPr algn="l">
              <a:lnSpc>
                <a:spcPts val="3261"/>
              </a:lnSpc>
            </a:pPr>
            <a:endParaRPr lang="en-US" sz="2329">
              <a:solidFill>
                <a:srgbClr val="2E2E2E"/>
              </a:solidFill>
              <a:latin typeface="Canva Sans"/>
              <a:ea typeface="Canva Sans"/>
              <a:cs typeface="Canva Sans"/>
              <a:sym typeface="Canva Sans"/>
            </a:endParaRPr>
          </a:p>
          <a:p>
            <a:pPr algn="l">
              <a:lnSpc>
                <a:spcPts val="3261"/>
              </a:lnSpc>
            </a:pPr>
            <a:endParaRPr lang="en-US" sz="2329">
              <a:solidFill>
                <a:srgbClr val="2E2E2E"/>
              </a:solidFill>
              <a:latin typeface="Canva Sans"/>
              <a:ea typeface="Canva Sans"/>
              <a:cs typeface="Canva Sans"/>
              <a:sym typeface="Canva Sans"/>
            </a:endParaRPr>
          </a:p>
          <a:p>
            <a:pPr algn="l">
              <a:lnSpc>
                <a:spcPts val="3261"/>
              </a:lnSpc>
            </a:pPr>
            <a:endParaRPr lang="en-US" sz="2329">
              <a:solidFill>
                <a:srgbClr val="2E2E2E"/>
              </a:solidFill>
              <a:latin typeface="Canva Sans"/>
              <a:ea typeface="Canva Sans"/>
              <a:cs typeface="Canva Sans"/>
              <a:sym typeface="Canva Sans"/>
            </a:endParaRPr>
          </a:p>
          <a:p>
            <a:pPr algn="l">
              <a:lnSpc>
                <a:spcPts val="3261"/>
              </a:lnSpc>
            </a:pPr>
            <a:endParaRPr lang="en-US" sz="2329">
              <a:solidFill>
                <a:srgbClr val="2E2E2E"/>
              </a:solidFill>
              <a:latin typeface="Canva Sans"/>
              <a:ea typeface="Canva Sans"/>
              <a:cs typeface="Canva Sans"/>
              <a:sym typeface="Canva Sans"/>
            </a:endParaRPr>
          </a:p>
          <a:p>
            <a:pPr algn="l">
              <a:lnSpc>
                <a:spcPts val="3261"/>
              </a:lnSpc>
            </a:pPr>
            <a:endParaRPr lang="en-US" sz="2329">
              <a:solidFill>
                <a:srgbClr val="2E2E2E"/>
              </a:solidFill>
              <a:latin typeface="Canva Sans"/>
              <a:ea typeface="Canva Sans"/>
              <a:cs typeface="Canva Sans"/>
              <a:sym typeface="Canva Sans"/>
            </a:endParaRPr>
          </a:p>
        </p:txBody>
      </p:sp>
      <p:sp>
        <p:nvSpPr>
          <p:cNvPr id="31" name="TextBox 31"/>
          <p:cNvSpPr txBox="1"/>
          <p:nvPr/>
        </p:nvSpPr>
        <p:spPr>
          <a:xfrm>
            <a:off x="1288136" y="1529861"/>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G. Support Vector Machine</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288136" y="2775009"/>
            <a:ext cx="15481383" cy="8560317"/>
          </a:xfrm>
          <a:prstGeom prst="rect">
            <a:avLst/>
          </a:prstGeom>
        </p:spPr>
        <p:txBody>
          <a:bodyPr lIns="0" tIns="0" rIns="0" bIns="0" rtlCol="0" anchor="t">
            <a:spAutoFit/>
          </a:bodyPr>
          <a:lstStyle/>
          <a:p>
            <a:pPr algn="l">
              <a:lnSpc>
                <a:spcPts val="3821"/>
              </a:lnSpc>
            </a:pPr>
            <a:r>
              <a:rPr lang="en-US" sz="2729" b="1">
                <a:solidFill>
                  <a:srgbClr val="2E2E2E"/>
                </a:solidFill>
                <a:latin typeface="Canva Sans Bold"/>
                <a:ea typeface="Canva Sans Bold"/>
                <a:cs typeface="Canva Sans Bold"/>
                <a:sym typeface="Canva Sans Bold"/>
              </a:rPr>
              <a:t>Setup &amp; Datasets: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Tested on SAVEE and eNTERFACE‘05 datasets.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SAVEE has 480 samples (speech + facial expressions).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eNTERFACE‘05 has data from 44 people of different ethnicities</a:t>
            </a:r>
          </a:p>
          <a:p>
            <a:pPr algn="l">
              <a:lnSpc>
                <a:spcPts val="3821"/>
              </a:lnSpc>
            </a:pPr>
            <a:r>
              <a:rPr lang="en-US" sz="2729" b="1">
                <a:solidFill>
                  <a:srgbClr val="2E2E2E"/>
                </a:solidFill>
                <a:latin typeface="Canva Sans Bold"/>
                <a:ea typeface="Canva Sans Bold"/>
                <a:cs typeface="Canva Sans Bold"/>
                <a:sym typeface="Canva Sans Bold"/>
              </a:rPr>
              <a:t>Feature Extraction:</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Speech features: MFCCs, prosody, spectral features.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Facial features: Pixel grayscale values.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PCA was used to reduce dimensionality.</a:t>
            </a:r>
          </a:p>
          <a:p>
            <a:pPr algn="l">
              <a:lnSpc>
                <a:spcPts val="3821"/>
              </a:lnSpc>
            </a:pPr>
            <a:r>
              <a:rPr lang="en-US" sz="2729" b="1">
                <a:solidFill>
                  <a:srgbClr val="2E2E2E"/>
                </a:solidFill>
                <a:latin typeface="Canva Sans Bold"/>
                <a:ea typeface="Canva Sans Bold"/>
                <a:cs typeface="Canva Sans Bold"/>
                <a:sym typeface="Canva Sans Bold"/>
              </a:rPr>
              <a:t>Key Findings: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Facial expressions had higher recognition rates in SAVEE (88.89%) than speech (59.72%).</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Speech had better recognition rates in eNTERFACE‘05 (77.42%) than facial expressions (52.80%)</a:t>
            </a:r>
          </a:p>
          <a:p>
            <a:pPr algn="l">
              <a:lnSpc>
                <a:spcPts val="3821"/>
              </a:lnSpc>
            </a:pPr>
            <a:endParaRPr lang="en-US" sz="2729">
              <a:solidFill>
                <a:srgbClr val="2E2E2E"/>
              </a:solidFill>
              <a:latin typeface="Canva Sans"/>
              <a:ea typeface="Canva Sans"/>
              <a:cs typeface="Canva Sans"/>
              <a:sym typeface="Canva Sans"/>
            </a:endParaRPr>
          </a:p>
          <a:p>
            <a:pPr algn="l">
              <a:lnSpc>
                <a:spcPts val="3821"/>
              </a:lnSpc>
            </a:pPr>
            <a:endParaRPr lang="en-US" sz="2729">
              <a:solidFill>
                <a:srgbClr val="2E2E2E"/>
              </a:solidFill>
              <a:latin typeface="Canva Sans"/>
              <a:ea typeface="Canva Sans"/>
              <a:cs typeface="Canva Sans"/>
              <a:sym typeface="Canva Sans"/>
            </a:endParaRPr>
          </a:p>
          <a:p>
            <a:pPr algn="l">
              <a:lnSpc>
                <a:spcPts val="3821"/>
              </a:lnSpc>
            </a:pPr>
            <a:endParaRPr lang="en-US" sz="2729">
              <a:solidFill>
                <a:srgbClr val="2E2E2E"/>
              </a:solidFill>
              <a:latin typeface="Canva Sans"/>
              <a:ea typeface="Canva Sans"/>
              <a:cs typeface="Canva Sans"/>
              <a:sym typeface="Canva Sans"/>
            </a:endParaRPr>
          </a:p>
          <a:p>
            <a:pPr algn="l">
              <a:lnSpc>
                <a:spcPts val="3821"/>
              </a:lnSpc>
            </a:pPr>
            <a:endParaRPr lang="en-US" sz="2729">
              <a:solidFill>
                <a:srgbClr val="2E2E2E"/>
              </a:solidFill>
              <a:latin typeface="Canva Sans"/>
              <a:ea typeface="Canva Sans"/>
              <a:cs typeface="Canva Sans"/>
              <a:sym typeface="Canva Sans"/>
            </a:endParaRPr>
          </a:p>
          <a:p>
            <a:pPr algn="l">
              <a:lnSpc>
                <a:spcPts val="3821"/>
              </a:lnSpc>
            </a:pPr>
            <a:endParaRPr lang="en-US" sz="2729">
              <a:solidFill>
                <a:srgbClr val="2E2E2E"/>
              </a:solidFill>
              <a:latin typeface="Canva Sans"/>
              <a:ea typeface="Canva Sans"/>
              <a:cs typeface="Canva Sans"/>
              <a:sym typeface="Canva Sans"/>
            </a:endParaRPr>
          </a:p>
          <a:p>
            <a:pPr algn="l">
              <a:lnSpc>
                <a:spcPts val="3821"/>
              </a:lnSpc>
            </a:pPr>
            <a:endParaRPr lang="en-US" sz="2729">
              <a:solidFill>
                <a:srgbClr val="2E2E2E"/>
              </a:solidFill>
              <a:latin typeface="Canva Sans"/>
              <a:ea typeface="Canva Sans"/>
              <a:cs typeface="Canva Sans"/>
              <a:sym typeface="Canva Sans"/>
            </a:endParaRPr>
          </a:p>
        </p:txBody>
      </p:sp>
      <p:sp>
        <p:nvSpPr>
          <p:cNvPr id="30" name="TextBox 30"/>
          <p:cNvSpPr txBox="1"/>
          <p:nvPr/>
        </p:nvSpPr>
        <p:spPr>
          <a:xfrm>
            <a:off x="1288136" y="1529861"/>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Experimental Environment and Data Selection</a:t>
            </a:r>
          </a:p>
        </p:txBody>
      </p:sp>
      <p:sp>
        <p:nvSpPr>
          <p:cNvPr id="31" name="TextBox 31"/>
          <p:cNvSpPr txBox="1"/>
          <p:nvPr/>
        </p:nvSpPr>
        <p:spPr>
          <a:xfrm>
            <a:off x="6449495" y="9811828"/>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914400"/>
            <a:ext cx="15177406" cy="964691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Introduction:</a:t>
            </a:r>
          </a:p>
          <a:p>
            <a:pPr algn="l">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The paper presents a novel multimodal emotion recognition system that enhances human-robot interaction (HRI) by improving emotion detection accuracy.</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It focuses on using speech and facial expressions together to create a more accurate and robust emotion recognition model.</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The method is built upon machine learning and signal processing techniques, utilizing K-Means Clustering and Kernel Canonical Correlation Analysis (KCCA) to improve the fusion of different data sources.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Unlike traditional unimodal methods, this approach ensures that complementary information is extracted from multiple modalities, leading to a more context-aware and adaptive emotion recognition system.</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The methodology aims to address limitations of existing approaches, making emotion recognition more reliable and accurate for real-world applications.</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4183513" y="4541683"/>
            <a:ext cx="9526878" cy="4453750"/>
          </a:xfrm>
          <a:custGeom>
            <a:avLst/>
            <a:gdLst/>
            <a:ahLst/>
            <a:cxnLst/>
            <a:rect l="l" t="t" r="r" b="b"/>
            <a:pathLst>
              <a:path w="9526878" h="4453750">
                <a:moveTo>
                  <a:pt x="0" y="0"/>
                </a:moveTo>
                <a:lnTo>
                  <a:pt x="9526878" y="0"/>
                </a:lnTo>
                <a:lnTo>
                  <a:pt x="9526878" y="4453750"/>
                </a:lnTo>
                <a:lnTo>
                  <a:pt x="0" y="4453750"/>
                </a:lnTo>
                <a:lnTo>
                  <a:pt x="0" y="0"/>
                </a:lnTo>
                <a:close/>
              </a:path>
            </a:pathLst>
          </a:custGeom>
          <a:blipFill>
            <a:blip r:embed="rId2"/>
            <a:stretch>
              <a:fillRect l="-23541" t="-200365" r="-380160" b="-305702"/>
            </a:stretch>
          </a:blipFill>
        </p:spPr>
      </p:sp>
      <p:sp>
        <p:nvSpPr>
          <p:cNvPr id="30" name="TextBox 30"/>
          <p:cNvSpPr txBox="1"/>
          <p:nvPr/>
        </p:nvSpPr>
        <p:spPr>
          <a:xfrm>
            <a:off x="1288136" y="2573661"/>
            <a:ext cx="15317632" cy="3469522"/>
          </a:xfrm>
          <a:prstGeom prst="rect">
            <a:avLst/>
          </a:prstGeom>
        </p:spPr>
        <p:txBody>
          <a:bodyPr lIns="0" tIns="0" rIns="0" bIns="0" rtlCol="0" anchor="t">
            <a:spAutoFit/>
          </a:bodyPr>
          <a:lstStyle/>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Polynomial Kernel (p = 2) gave the highest recognition rate for SAVEE (91.39%).</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If p increases, data becomes too scattered, reducing accuracy.</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For eNTERFACE‘05, Gaussian &amp; low-order polynomial kernels worked better.</a:t>
            </a:r>
          </a:p>
          <a:p>
            <a:pPr algn="l">
              <a:lnSpc>
                <a:spcPts val="3261"/>
              </a:lnSpc>
            </a:pPr>
            <a:endParaRPr lang="en-US" sz="2729">
              <a:solidFill>
                <a:srgbClr val="2E2E2E"/>
              </a:solidFill>
              <a:latin typeface="Canva Sans"/>
              <a:ea typeface="Canva Sans"/>
              <a:cs typeface="Canva Sans"/>
              <a:sym typeface="Canva Sans"/>
            </a:endParaRPr>
          </a:p>
          <a:p>
            <a:pPr algn="l">
              <a:lnSpc>
                <a:spcPts val="3261"/>
              </a:lnSpc>
            </a:pPr>
            <a:endParaRPr lang="en-US" sz="2729">
              <a:solidFill>
                <a:srgbClr val="2E2E2E"/>
              </a:solidFill>
              <a:latin typeface="Canva Sans"/>
              <a:ea typeface="Canva Sans"/>
              <a:cs typeface="Canva Sans"/>
              <a:sym typeface="Canva Sans"/>
            </a:endParaRPr>
          </a:p>
          <a:p>
            <a:pPr algn="l">
              <a:lnSpc>
                <a:spcPts val="3261"/>
              </a:lnSpc>
            </a:pPr>
            <a:endParaRPr lang="en-US" sz="2729">
              <a:solidFill>
                <a:srgbClr val="2E2E2E"/>
              </a:solidFill>
              <a:latin typeface="Canva Sans"/>
              <a:ea typeface="Canva Sans"/>
              <a:cs typeface="Canva Sans"/>
              <a:sym typeface="Canva Sans"/>
            </a:endParaRPr>
          </a:p>
          <a:p>
            <a:pPr algn="l">
              <a:lnSpc>
                <a:spcPts val="3261"/>
              </a:lnSpc>
            </a:pPr>
            <a:endParaRPr lang="en-US" sz="2729">
              <a:solidFill>
                <a:srgbClr val="2E2E2E"/>
              </a:solidFill>
              <a:latin typeface="Canva Sans"/>
              <a:ea typeface="Canva Sans"/>
              <a:cs typeface="Canva Sans"/>
              <a:sym typeface="Canva Sans"/>
            </a:endParaRPr>
          </a:p>
          <a:p>
            <a:pPr algn="l">
              <a:lnSpc>
                <a:spcPts val="3261"/>
              </a:lnSpc>
            </a:pPr>
            <a:endParaRPr lang="en-US" sz="2729">
              <a:solidFill>
                <a:srgbClr val="2E2E2E"/>
              </a:solidFill>
              <a:latin typeface="Canva Sans"/>
              <a:ea typeface="Canva Sans"/>
              <a:cs typeface="Canva Sans"/>
              <a:sym typeface="Canva Sans"/>
            </a:endParaRPr>
          </a:p>
        </p:txBody>
      </p:sp>
      <p:sp>
        <p:nvSpPr>
          <p:cNvPr id="31" name="TextBox 31"/>
          <p:cNvSpPr txBox="1"/>
          <p:nvPr/>
        </p:nvSpPr>
        <p:spPr>
          <a:xfrm>
            <a:off x="1288136" y="1445063"/>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Selection of Kernel :</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288136" y="2573661"/>
            <a:ext cx="15317632" cy="5702817"/>
          </a:xfrm>
          <a:prstGeom prst="rect">
            <a:avLst/>
          </a:prstGeom>
        </p:spPr>
        <p:txBody>
          <a:bodyPr lIns="0" tIns="0" rIns="0" bIns="0" rtlCol="0" anchor="t">
            <a:spAutoFit/>
          </a:bodyPr>
          <a:lstStyle/>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Some features do not contribute to emotion recognition.</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K-Means groups similar features together and removes irrelevant ones.</a:t>
            </a:r>
          </a:p>
          <a:p>
            <a:pPr marL="589331" lvl="1" indent="-294665" algn="l">
              <a:lnSpc>
                <a:spcPts val="3821"/>
              </a:lnSpc>
              <a:buFont typeface="Arial"/>
              <a:buChar char="•"/>
            </a:pPr>
            <a:r>
              <a:rPr lang="en-US" sz="2729" b="1">
                <a:solidFill>
                  <a:srgbClr val="2E2E2E"/>
                </a:solidFill>
                <a:latin typeface="Canva Sans Bold"/>
                <a:ea typeface="Canva Sans Bold"/>
                <a:cs typeface="Canva Sans Bold"/>
                <a:sym typeface="Canva Sans Bold"/>
              </a:rPr>
              <a:t>Feature Selection Process</a:t>
            </a:r>
            <a:r>
              <a:rPr lang="en-US" sz="2729">
                <a:solidFill>
                  <a:srgbClr val="2E2E2E"/>
                </a:solidFill>
                <a:latin typeface="Canva Sans"/>
                <a:ea typeface="Canva Sans"/>
                <a:cs typeface="Canva Sans"/>
                <a:sym typeface="Canva Sans"/>
              </a:rPr>
              <a:t>:</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Step 1: Extract speech &amp; facial expression features.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Step 2: Normalize features using Min-Max scaling to [0,1].</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Step 3: Cluster features into K = 3 groups.</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Step 4: Remove one group with least variation, improving classification.</a:t>
            </a:r>
          </a:p>
          <a:p>
            <a:pPr marL="589331" lvl="1" indent="-294665" algn="l">
              <a:lnSpc>
                <a:spcPts val="3821"/>
              </a:lnSpc>
              <a:buFont typeface="Arial"/>
              <a:buChar char="•"/>
            </a:pPr>
            <a:r>
              <a:rPr lang="en-US" sz="2729" b="1">
                <a:solidFill>
                  <a:srgbClr val="2E2E2E"/>
                </a:solidFill>
                <a:latin typeface="Canva Sans Bold"/>
                <a:ea typeface="Canva Sans Bold"/>
                <a:cs typeface="Canva Sans Bold"/>
                <a:sym typeface="Canva Sans Bold"/>
              </a:rPr>
              <a:t>Key Findings (Table II):</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KMKCCA (K=3) achieved 93.06% accuracy.</a:t>
            </a:r>
          </a:p>
          <a:p>
            <a:pPr marL="589331" lvl="1" indent="-294665" algn="l">
              <a:lnSpc>
                <a:spcPts val="3821"/>
              </a:lnSpc>
              <a:buFont typeface="Arial"/>
              <a:buChar char="•"/>
            </a:pPr>
            <a:r>
              <a:rPr lang="en-US" sz="2729">
                <a:solidFill>
                  <a:srgbClr val="2E2E2E"/>
                </a:solidFill>
                <a:latin typeface="Canva Sans"/>
                <a:ea typeface="Canva Sans"/>
                <a:cs typeface="Canva Sans"/>
                <a:sym typeface="Canva Sans"/>
              </a:rPr>
              <a:t>KMKCCA (K=4) improved accuracy to 94.16%</a:t>
            </a:r>
          </a:p>
          <a:p>
            <a:pPr algn="l">
              <a:lnSpc>
                <a:spcPts val="3821"/>
              </a:lnSpc>
            </a:pPr>
            <a:r>
              <a:rPr lang="en-US" sz="2729">
                <a:solidFill>
                  <a:srgbClr val="2E2E2E"/>
                </a:solidFill>
                <a:latin typeface="Canva Sans"/>
                <a:ea typeface="Canva Sans"/>
                <a:cs typeface="Canva Sans"/>
                <a:sym typeface="Canva Sans"/>
              </a:rPr>
              <a:t>      (best result).</a:t>
            </a:r>
          </a:p>
          <a:p>
            <a:pPr algn="l">
              <a:lnSpc>
                <a:spcPts val="3821"/>
              </a:lnSpc>
            </a:pPr>
            <a:endParaRPr lang="en-US" sz="2729">
              <a:solidFill>
                <a:srgbClr val="2E2E2E"/>
              </a:solidFill>
              <a:latin typeface="Canva Sans"/>
              <a:ea typeface="Canva Sans"/>
              <a:cs typeface="Canva Sans"/>
              <a:sym typeface="Canva Sans"/>
            </a:endParaRPr>
          </a:p>
        </p:txBody>
      </p:sp>
      <p:sp>
        <p:nvSpPr>
          <p:cNvPr id="30" name="Freeform 30"/>
          <p:cNvSpPr/>
          <p:nvPr/>
        </p:nvSpPr>
        <p:spPr>
          <a:xfrm>
            <a:off x="9942924" y="6030006"/>
            <a:ext cx="7316376" cy="3672774"/>
          </a:xfrm>
          <a:custGeom>
            <a:avLst/>
            <a:gdLst/>
            <a:ahLst/>
            <a:cxnLst/>
            <a:rect l="l" t="t" r="r" b="b"/>
            <a:pathLst>
              <a:path w="7316376" h="3672774">
                <a:moveTo>
                  <a:pt x="0" y="0"/>
                </a:moveTo>
                <a:lnTo>
                  <a:pt x="7316376" y="0"/>
                </a:lnTo>
                <a:lnTo>
                  <a:pt x="7316376" y="3672775"/>
                </a:lnTo>
                <a:lnTo>
                  <a:pt x="0" y="3672775"/>
                </a:lnTo>
                <a:lnTo>
                  <a:pt x="0" y="0"/>
                </a:lnTo>
                <a:close/>
              </a:path>
            </a:pathLst>
          </a:custGeom>
          <a:blipFill>
            <a:blip r:embed="rId2"/>
            <a:stretch>
              <a:fillRect l="-118209" t="-273573" r="-265840" b="-168820"/>
            </a:stretch>
          </a:blipFill>
        </p:spPr>
      </p:sp>
      <p:sp>
        <p:nvSpPr>
          <p:cNvPr id="31" name="TextBox 31"/>
          <p:cNvSpPr txBox="1"/>
          <p:nvPr/>
        </p:nvSpPr>
        <p:spPr>
          <a:xfrm>
            <a:off x="1288136" y="1445063"/>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Feature Selection Based on K-Means Clustering:</a:t>
            </a:r>
          </a:p>
        </p:txBody>
      </p:sp>
      <p:sp>
        <p:nvSpPr>
          <p:cNvPr id="32" name="TextBox 32"/>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350471" y="1399851"/>
            <a:ext cx="13138376" cy="7858449"/>
          </a:xfrm>
          <a:custGeom>
            <a:avLst/>
            <a:gdLst/>
            <a:ahLst/>
            <a:cxnLst/>
            <a:rect l="l" t="t" r="r" b="b"/>
            <a:pathLst>
              <a:path w="13138376" h="7858449">
                <a:moveTo>
                  <a:pt x="0" y="0"/>
                </a:moveTo>
                <a:lnTo>
                  <a:pt x="13138376" y="0"/>
                </a:lnTo>
                <a:lnTo>
                  <a:pt x="13138376" y="7858449"/>
                </a:lnTo>
                <a:lnTo>
                  <a:pt x="0" y="7858449"/>
                </a:lnTo>
                <a:lnTo>
                  <a:pt x="0" y="0"/>
                </a:lnTo>
                <a:close/>
              </a:path>
            </a:pathLst>
          </a:custGeom>
          <a:blipFill>
            <a:blip r:embed="rId2"/>
            <a:stretch>
              <a:fillRect l="-10323" t="-54154" r="-134405" b="-75996"/>
            </a:stretch>
          </a:blipFill>
        </p:spPr>
      </p:sp>
      <p:sp>
        <p:nvSpPr>
          <p:cNvPr id="30" name="TextBox 30"/>
          <p:cNvSpPr txBox="1"/>
          <p:nvPr/>
        </p:nvSpPr>
        <p:spPr>
          <a:xfrm>
            <a:off x="889164" y="571824"/>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Feature Selection:</a:t>
            </a:r>
          </a:p>
        </p:txBody>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484134" y="1863484"/>
            <a:ext cx="8543538" cy="7408131"/>
          </a:xfrm>
          <a:custGeom>
            <a:avLst/>
            <a:gdLst/>
            <a:ahLst/>
            <a:cxnLst/>
            <a:rect l="l" t="t" r="r" b="b"/>
            <a:pathLst>
              <a:path w="8543538" h="7408131">
                <a:moveTo>
                  <a:pt x="0" y="0"/>
                </a:moveTo>
                <a:lnTo>
                  <a:pt x="8543539" y="0"/>
                </a:lnTo>
                <a:lnTo>
                  <a:pt x="8543539" y="7408131"/>
                </a:lnTo>
                <a:lnTo>
                  <a:pt x="0" y="7408131"/>
                </a:lnTo>
                <a:lnTo>
                  <a:pt x="0" y="0"/>
                </a:lnTo>
                <a:close/>
              </a:path>
            </a:pathLst>
          </a:custGeom>
          <a:blipFill>
            <a:blip r:embed="rId2"/>
            <a:stretch>
              <a:fillRect l="-22648" t="-104636" r="-374282" b="-117728"/>
            </a:stretch>
          </a:blipFill>
        </p:spPr>
      </p:sp>
      <p:sp>
        <p:nvSpPr>
          <p:cNvPr id="30" name="TextBox 30"/>
          <p:cNvSpPr txBox="1"/>
          <p:nvPr/>
        </p:nvSpPr>
        <p:spPr>
          <a:xfrm>
            <a:off x="889164" y="571824"/>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Results:</a:t>
            </a:r>
          </a:p>
        </p:txBody>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23</a:t>
            </a:r>
          </a:p>
        </p:txBody>
      </p:sp>
      <p:sp>
        <p:nvSpPr>
          <p:cNvPr id="32" name="Freeform 32"/>
          <p:cNvSpPr/>
          <p:nvPr/>
        </p:nvSpPr>
        <p:spPr>
          <a:xfrm>
            <a:off x="8749839" y="1628639"/>
            <a:ext cx="8979890" cy="3996461"/>
          </a:xfrm>
          <a:custGeom>
            <a:avLst/>
            <a:gdLst/>
            <a:ahLst/>
            <a:cxnLst/>
            <a:rect l="l" t="t" r="r" b="b"/>
            <a:pathLst>
              <a:path w="8979890" h="3996461">
                <a:moveTo>
                  <a:pt x="0" y="0"/>
                </a:moveTo>
                <a:lnTo>
                  <a:pt x="8979890" y="0"/>
                </a:lnTo>
                <a:lnTo>
                  <a:pt x="8979890" y="3996461"/>
                </a:lnTo>
                <a:lnTo>
                  <a:pt x="0" y="3996461"/>
                </a:lnTo>
                <a:lnTo>
                  <a:pt x="0" y="0"/>
                </a:lnTo>
                <a:close/>
              </a:path>
            </a:pathLst>
          </a:custGeom>
          <a:blipFill>
            <a:blip r:embed="rId2"/>
            <a:stretch>
              <a:fillRect l="-121305" t="-320010" r="-285314" b="-220313"/>
            </a:stretch>
          </a:blipFill>
        </p:spPr>
      </p:sp>
      <p:sp>
        <p:nvSpPr>
          <p:cNvPr id="33" name="TextBox 33"/>
          <p:cNvSpPr txBox="1"/>
          <p:nvPr/>
        </p:nvSpPr>
        <p:spPr>
          <a:xfrm>
            <a:off x="9285456" y="5710425"/>
            <a:ext cx="8020281" cy="299021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SAVEE Dataset (Figures 8–10)</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K=3 Results (Fig. 9):</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Surprise emotion recognition improved from 75.6% to 95.6%.</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Anger &amp; Disgust slightly decreased due to similarity in speech samples.</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K=4 Results (Fig. 10):</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Improved heterogeneity among emotions by removing weak features.</a:t>
            </a: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Higher overall accuracy (94.16%)​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620529" y="2343900"/>
            <a:ext cx="7510832" cy="6180677"/>
          </a:xfrm>
          <a:custGeom>
            <a:avLst/>
            <a:gdLst/>
            <a:ahLst/>
            <a:cxnLst/>
            <a:rect l="l" t="t" r="r" b="b"/>
            <a:pathLst>
              <a:path w="7510832" h="6180677">
                <a:moveTo>
                  <a:pt x="0" y="0"/>
                </a:moveTo>
                <a:lnTo>
                  <a:pt x="7510832" y="0"/>
                </a:lnTo>
                <a:lnTo>
                  <a:pt x="7510832" y="6180677"/>
                </a:lnTo>
                <a:lnTo>
                  <a:pt x="0" y="6180677"/>
                </a:lnTo>
                <a:lnTo>
                  <a:pt x="0" y="0"/>
                </a:lnTo>
                <a:close/>
              </a:path>
            </a:pathLst>
          </a:custGeom>
          <a:blipFill>
            <a:blip r:embed="rId2"/>
            <a:stretch>
              <a:fillRect l="-7002" t="-51056" r="-179961" b="-45099"/>
            </a:stretch>
          </a:blipFill>
        </p:spPr>
      </p:sp>
      <p:sp>
        <p:nvSpPr>
          <p:cNvPr id="30" name="TextBox 30"/>
          <p:cNvSpPr txBox="1"/>
          <p:nvPr/>
        </p:nvSpPr>
        <p:spPr>
          <a:xfrm>
            <a:off x="1028700" y="571824"/>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Results:</a:t>
            </a:r>
          </a:p>
        </p:txBody>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24</a:t>
            </a:r>
          </a:p>
        </p:txBody>
      </p:sp>
      <p:sp>
        <p:nvSpPr>
          <p:cNvPr id="32" name="TextBox 32"/>
          <p:cNvSpPr txBox="1"/>
          <p:nvPr/>
        </p:nvSpPr>
        <p:spPr>
          <a:xfrm>
            <a:off x="9612808" y="2574018"/>
            <a:ext cx="7646492" cy="5589830"/>
          </a:xfrm>
          <a:prstGeom prst="rect">
            <a:avLst/>
          </a:prstGeom>
        </p:spPr>
        <p:txBody>
          <a:bodyPr lIns="0" tIns="0" rIns="0" bIns="0" rtlCol="0" anchor="t">
            <a:spAutoFit/>
          </a:bodyPr>
          <a:lstStyle/>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K=3 Results (Fig. 12):</a:t>
            </a:r>
          </a:p>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Happiness increased from 74.1% to 89.5%.</a:t>
            </a:r>
          </a:p>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Sadness improved from 68.2% to 82.3%, showing better modality complementarity.</a:t>
            </a:r>
          </a:p>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K=4 Results (Fig. 13):</a:t>
            </a:r>
          </a:p>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Further increased heterogeneity among emotions.</a:t>
            </a:r>
          </a:p>
          <a:p>
            <a:pPr marL="578166" lvl="1" indent="-289083" algn="l">
              <a:lnSpc>
                <a:spcPts val="3749"/>
              </a:lnSpc>
              <a:buFont typeface="Arial"/>
              <a:buChar char="•"/>
            </a:pPr>
            <a:r>
              <a:rPr lang="en-US" sz="2677">
                <a:solidFill>
                  <a:srgbClr val="2E2E2E"/>
                </a:solidFill>
                <a:latin typeface="Canva Sans"/>
                <a:ea typeface="Canva Sans"/>
                <a:cs typeface="Canva Sans"/>
                <a:sym typeface="Canva Sans"/>
              </a:rPr>
              <a:t>Higher accuracy overall due to better separation of emotions​</a:t>
            </a:r>
          </a:p>
          <a:p>
            <a:pPr marL="578166" lvl="1" indent="-289083" algn="l">
              <a:lnSpc>
                <a:spcPts val="3749"/>
              </a:lnSpc>
              <a:buFont typeface="Arial"/>
              <a:buChar char="•"/>
            </a:pPr>
            <a:r>
              <a:rPr lang="en-US" sz="2677" b="1">
                <a:solidFill>
                  <a:srgbClr val="2E2E2E"/>
                </a:solidFill>
                <a:latin typeface="Canva Sans Bold"/>
                <a:ea typeface="Canva Sans Bold"/>
                <a:cs typeface="Canva Sans Bold"/>
                <a:sym typeface="Canva Sans Bold"/>
              </a:rPr>
              <a:t>KMKCCA (K=4) consistently outperformed previous models, proving its effectiveness.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9156090" y="-8630938"/>
            <a:ext cx="258732" cy="17954532"/>
            <a:chOff x="0" y="0"/>
            <a:chExt cx="68144" cy="4728766"/>
          </a:xfrm>
        </p:grpSpPr>
        <p:sp>
          <p:nvSpPr>
            <p:cNvPr id="6" name="Freeform 6"/>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7" name="TextBox 7"/>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214895"/>
            <a:ext cx="362964" cy="10501895"/>
            <a:chOff x="0" y="0"/>
            <a:chExt cx="95596" cy="2765931"/>
          </a:xfrm>
        </p:grpSpPr>
        <p:sp>
          <p:nvSpPr>
            <p:cNvPr id="9" name="Freeform 9"/>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0" name="TextBox 10"/>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5316" y="-119375"/>
            <a:ext cx="185748" cy="10310855"/>
            <a:chOff x="0" y="0"/>
            <a:chExt cx="48921" cy="2715616"/>
          </a:xfrm>
        </p:grpSpPr>
        <p:sp>
          <p:nvSpPr>
            <p:cNvPr id="12" name="Freeform 12"/>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3" name="TextBox 13"/>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7610603" y="9775233"/>
            <a:ext cx="331261" cy="692272"/>
            <a:chOff x="0" y="0"/>
            <a:chExt cx="87246" cy="182327"/>
          </a:xfrm>
        </p:grpSpPr>
        <p:sp>
          <p:nvSpPr>
            <p:cNvPr id="15" name="Freeform 15"/>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6" name="TextBox 16"/>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5400000">
            <a:off x="9046247" y="871850"/>
            <a:ext cx="385544" cy="18047406"/>
            <a:chOff x="0" y="0"/>
            <a:chExt cx="101542" cy="4753226"/>
          </a:xfrm>
        </p:grpSpPr>
        <p:sp>
          <p:nvSpPr>
            <p:cNvPr id="18" name="Freeform 18"/>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19" name="TextBox 19"/>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33607" y="108481"/>
            <a:ext cx="329116" cy="10121369"/>
            <a:chOff x="0" y="0"/>
            <a:chExt cx="86681" cy="2665710"/>
          </a:xfrm>
        </p:grpSpPr>
        <p:sp>
          <p:nvSpPr>
            <p:cNvPr id="21" name="Freeform 21"/>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2" name="TextBox 22"/>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38100" y="0"/>
            <a:ext cx="18494461" cy="216961"/>
            <a:chOff x="0" y="0"/>
            <a:chExt cx="4870969" cy="57142"/>
          </a:xfrm>
        </p:grpSpPr>
        <p:sp>
          <p:nvSpPr>
            <p:cNvPr id="24" name="Freeform 24"/>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5" name="TextBox 25"/>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0" y="9955739"/>
            <a:ext cx="18262722" cy="331261"/>
            <a:chOff x="0" y="0"/>
            <a:chExt cx="4809935" cy="87246"/>
          </a:xfrm>
        </p:grpSpPr>
        <p:sp>
          <p:nvSpPr>
            <p:cNvPr id="27" name="Freeform 27"/>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8" name="TextBox 28"/>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827733" y="2014921"/>
            <a:ext cx="10310204" cy="3958328"/>
          </a:xfrm>
          <a:custGeom>
            <a:avLst/>
            <a:gdLst/>
            <a:ahLst/>
            <a:cxnLst/>
            <a:rect l="l" t="t" r="r" b="b"/>
            <a:pathLst>
              <a:path w="10310204" h="3958328">
                <a:moveTo>
                  <a:pt x="0" y="0"/>
                </a:moveTo>
                <a:lnTo>
                  <a:pt x="10310203" y="0"/>
                </a:lnTo>
                <a:lnTo>
                  <a:pt x="10310203" y="3958328"/>
                </a:lnTo>
                <a:lnTo>
                  <a:pt x="0" y="3958328"/>
                </a:lnTo>
                <a:lnTo>
                  <a:pt x="0" y="0"/>
                </a:lnTo>
                <a:close/>
              </a:path>
            </a:pathLst>
          </a:custGeom>
          <a:blipFill>
            <a:blip r:embed="rId2"/>
            <a:stretch>
              <a:fillRect l="-16858" t="-137314" r="-200853" b="-228176"/>
            </a:stretch>
          </a:blipFill>
        </p:spPr>
      </p:sp>
      <p:sp>
        <p:nvSpPr>
          <p:cNvPr id="30" name="TextBox 30"/>
          <p:cNvSpPr txBox="1"/>
          <p:nvPr/>
        </p:nvSpPr>
        <p:spPr>
          <a:xfrm>
            <a:off x="889164" y="571824"/>
            <a:ext cx="14599682" cy="828027"/>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Comparision with old methods:</a:t>
            </a:r>
          </a:p>
        </p:txBody>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25</a:t>
            </a:r>
          </a:p>
        </p:txBody>
      </p:sp>
      <p:sp>
        <p:nvSpPr>
          <p:cNvPr id="32" name="TextBox 32"/>
          <p:cNvSpPr txBox="1"/>
          <p:nvPr/>
        </p:nvSpPr>
        <p:spPr>
          <a:xfrm>
            <a:off x="2152831" y="6173499"/>
            <a:ext cx="13336016" cy="2734311"/>
          </a:xfrm>
          <a:prstGeom prst="rect">
            <a:avLst/>
          </a:prstGeom>
        </p:spPr>
        <p:txBody>
          <a:bodyPr lIns="0" tIns="0" rIns="0" bIns="0" rtlCol="0" anchor="t">
            <a:spAutoFit/>
          </a:bodyPr>
          <a:lstStyle/>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ISLA (Informed Segmentation and Labeling Approach) → 86.01% (SAVEE)</a:t>
            </a:r>
          </a:p>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RBML (Rule-Based Machine Learning) → 85.97% (eNTERFACE'05)</a:t>
            </a:r>
          </a:p>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HDM (Hybrid Deep Model) → 86.67% (eNTERFACE'05)</a:t>
            </a:r>
          </a:p>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Our KMKCCA (K=4) method achieved the highest accuracy:</a:t>
            </a:r>
          </a:p>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94.16% (SAVEE) → 8.15% better than ISLA.</a:t>
            </a:r>
          </a:p>
          <a:p>
            <a:pPr marL="561336" lvl="1" indent="-280668" algn="l">
              <a:lnSpc>
                <a:spcPts val="3639"/>
              </a:lnSpc>
              <a:buFont typeface="Arial"/>
              <a:buChar char="•"/>
            </a:pPr>
            <a:r>
              <a:rPr lang="en-US" sz="2599">
                <a:solidFill>
                  <a:srgbClr val="2E2E2E"/>
                </a:solidFill>
                <a:latin typeface="Canva Sans"/>
                <a:ea typeface="Canva Sans"/>
                <a:cs typeface="Canva Sans"/>
                <a:sym typeface="Canva Sans"/>
              </a:rPr>
              <a:t>87.20% (eNTERFACE'05) → 1.23% better than HDM​.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15740" y="1180552"/>
            <a:ext cx="14599682" cy="1018031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How They Overcame Previous Limitations:</a:t>
            </a:r>
          </a:p>
          <a:p>
            <a:pPr algn="ctr">
              <a:lnSpc>
                <a:spcPts val="7980"/>
              </a:lnSpc>
            </a:pPr>
            <a:endParaRPr lang="en-US" sz="5700" b="1">
              <a:solidFill>
                <a:srgbClr val="2E2E2E"/>
              </a:solidFill>
              <a:latin typeface="Canva Sans Bold"/>
              <a:ea typeface="Canva Sans Bold"/>
              <a:cs typeface="Canva Sans Bold"/>
              <a:sym typeface="Canva Sans Bold"/>
            </a:endParaRPr>
          </a:p>
          <a:p>
            <a:pPr algn="l">
              <a:lnSpc>
                <a:spcPts val="3780"/>
              </a:lnSpc>
            </a:pPr>
            <a:r>
              <a:rPr lang="en-US" sz="2700">
                <a:solidFill>
                  <a:srgbClr val="2E2E2E"/>
                </a:solidFill>
                <a:latin typeface="Canva Sans"/>
                <a:ea typeface="Canva Sans"/>
                <a:cs typeface="Canva Sans"/>
                <a:sym typeface="Canva Sans"/>
              </a:rPr>
              <a:t>Enhanced Feature Selection: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K-Means clustering removes redundant features, improving efficiency.</a:t>
            </a:r>
          </a:p>
          <a:p>
            <a:pPr algn="l">
              <a:lnSpc>
                <a:spcPts val="3780"/>
              </a:lnSpc>
            </a:pPr>
            <a:r>
              <a:rPr lang="en-US" sz="2700">
                <a:solidFill>
                  <a:srgbClr val="2E2E2E"/>
                </a:solidFill>
                <a:latin typeface="Canva Sans"/>
                <a:ea typeface="Canva Sans"/>
                <a:cs typeface="Canva Sans"/>
                <a:sym typeface="Canva Sans"/>
              </a:rPr>
              <a:t>Better Fusion Technique:</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KCCA finds hidden patterns between speech and facial expressions.</a:t>
            </a:r>
          </a:p>
          <a:p>
            <a:pPr algn="l">
              <a:lnSpc>
                <a:spcPts val="3780"/>
              </a:lnSpc>
            </a:pPr>
            <a:r>
              <a:rPr lang="en-US" sz="2700">
                <a:solidFill>
                  <a:srgbClr val="2E2E2E"/>
                </a:solidFill>
                <a:latin typeface="Canva Sans"/>
                <a:ea typeface="Canva Sans"/>
                <a:cs typeface="Canva Sans"/>
                <a:sym typeface="Canva Sans"/>
              </a:rPr>
              <a:t>Stronger Classifier:</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SVM ensures higher accuracy in emotion classification.</a:t>
            </a:r>
          </a:p>
          <a:p>
            <a:pPr algn="l">
              <a:lnSpc>
                <a:spcPts val="3780"/>
              </a:lnSpc>
            </a:pPr>
            <a:r>
              <a:rPr lang="en-US" sz="2700">
                <a:solidFill>
                  <a:srgbClr val="2E2E2E"/>
                </a:solidFill>
                <a:latin typeface="Canva Sans"/>
                <a:ea typeface="Canva Sans"/>
                <a:cs typeface="Canva Sans"/>
                <a:sym typeface="Canva Sans"/>
              </a:rPr>
              <a:t>More Robust to Noise:</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Kernel-based correlation techniques handle nonlinear relationships effectively.</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39178" y="1506132"/>
            <a:ext cx="14599682" cy="774191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Key Contributions of the Paper:</a:t>
            </a:r>
          </a:p>
          <a:p>
            <a:pPr algn="ctr">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AutoNum type="arabicPeriod"/>
            </a:pPr>
            <a:r>
              <a:rPr lang="en-US" sz="2700">
                <a:solidFill>
                  <a:srgbClr val="2E2E2E"/>
                </a:solidFill>
                <a:latin typeface="Canva Sans"/>
                <a:ea typeface="Canva Sans"/>
                <a:cs typeface="Canva Sans"/>
                <a:sym typeface="Canva Sans"/>
              </a:rPr>
              <a:t>Introduced K-Means Clustering for feature selection before fusion.</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Used Kernel CCA for better multimodal fusion.</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Achieved higher accuracy on standard emotion recognition datasets.</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Provided insights on kernel selection for different datasets.</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Enhanced robustness of emotion recognition models in real-world applications.</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32048" y="1268007"/>
            <a:ext cx="14599682" cy="678941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Limitations of Existing Methods:</a:t>
            </a:r>
          </a:p>
          <a:p>
            <a:pPr algn="ctr">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Challenges in real-time emotion recognition due to processing speed.</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Individual differences in emotion expression affect accuracy.</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Future work will focus on handling personalized emotion characteristics and improving multimodal feature integration for better human-robot interaction (HRI)</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27831" y="1417425"/>
            <a:ext cx="14599682" cy="917066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Overcoming the Limitations:</a:t>
            </a:r>
          </a:p>
          <a:p>
            <a:pPr algn="ctr">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Apply Advanced Deep Learning: CNNs or transformers could improve feature extraction.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Improve Noise Handling: Use denoising techniques for speech and image data.</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Optimize Kernel Selection: Adaptive kernel selection can further improve KCCA results.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Expand to Real-World Data: Test on larger, more diverse datasets.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By integrating deep learning, advanced feature extraction, better fusion techniques, and optimized classification models, you can significantly improve emotion recognition accuracy and real-time performance!</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066800"/>
            <a:ext cx="15238219" cy="8304088"/>
          </a:xfrm>
          <a:prstGeom prst="rect">
            <a:avLst/>
          </a:prstGeom>
        </p:spPr>
        <p:txBody>
          <a:bodyPr lIns="0" tIns="0" rIns="0" bIns="0" rtlCol="0" anchor="t">
            <a:spAutoFit/>
          </a:bodyPr>
          <a:lstStyle/>
          <a:p>
            <a:pPr algn="l">
              <a:lnSpc>
                <a:spcPts val="6327"/>
              </a:lnSpc>
            </a:pPr>
            <a:r>
              <a:rPr lang="en-US" sz="5700" b="1">
                <a:solidFill>
                  <a:srgbClr val="2E2E2E"/>
                </a:solidFill>
                <a:latin typeface="Canva Sans Bold"/>
                <a:ea typeface="Canva Sans Bold"/>
                <a:cs typeface="Canva Sans Bold"/>
                <a:sym typeface="Canva Sans Bold"/>
              </a:rPr>
              <a:t>Introduction:</a:t>
            </a:r>
          </a:p>
          <a:p>
            <a:pPr algn="ctr">
              <a:lnSpc>
                <a:spcPts val="6327"/>
              </a:lnSpc>
            </a:pPr>
            <a:endParaRPr lang="en-US" sz="5700" b="1">
              <a:solidFill>
                <a:srgbClr val="2E2E2E"/>
              </a:solidFill>
              <a:latin typeface="Canva Sans Bold"/>
              <a:ea typeface="Canva Sans Bold"/>
              <a:cs typeface="Canva Sans Bold"/>
              <a:sym typeface="Canva Sans Bold"/>
            </a:endParaRPr>
          </a:p>
          <a:p>
            <a:pPr algn="l">
              <a:lnSpc>
                <a:spcPts val="2996"/>
              </a:lnSpc>
            </a:pPr>
            <a:r>
              <a:rPr lang="en-US" sz="2699" b="1">
                <a:solidFill>
                  <a:srgbClr val="2E2E2E"/>
                </a:solidFill>
                <a:latin typeface="Canva Sans Bold"/>
                <a:ea typeface="Canva Sans Bold"/>
                <a:cs typeface="Canva Sans Bold"/>
                <a:sym typeface="Canva Sans Bold"/>
              </a:rPr>
              <a:t>Human-Robot Interaction (HRI)</a:t>
            </a:r>
            <a:r>
              <a:rPr lang="en-US" sz="2699">
                <a:solidFill>
                  <a:srgbClr val="2E2E2E"/>
                </a:solidFill>
                <a:latin typeface="Canva Sans"/>
                <a:ea typeface="Canva Sans"/>
                <a:cs typeface="Canva Sans"/>
                <a:sym typeface="Canva Sans"/>
              </a:rPr>
              <a:t> is the study of how humans and robots communicate and work together.</a:t>
            </a:r>
          </a:p>
          <a:p>
            <a:pPr algn="l">
              <a:lnSpc>
                <a:spcPts val="2996"/>
              </a:lnSpc>
            </a:pPr>
            <a:endParaRPr lang="en-US" sz="2699">
              <a:solidFill>
                <a:srgbClr val="2E2E2E"/>
              </a:solidFill>
              <a:latin typeface="Canva Sans"/>
              <a:ea typeface="Canva Sans"/>
              <a:cs typeface="Canva Sans"/>
              <a:sym typeface="Canva Sans"/>
            </a:endParaRPr>
          </a:p>
          <a:p>
            <a:pPr algn="l">
              <a:lnSpc>
                <a:spcPts val="3108"/>
              </a:lnSpc>
            </a:pPr>
            <a:r>
              <a:rPr lang="en-US" sz="2800" b="1">
                <a:solidFill>
                  <a:srgbClr val="2E2E2E"/>
                </a:solidFill>
                <a:latin typeface="Canva Sans Bold"/>
                <a:ea typeface="Canva Sans Bold"/>
                <a:cs typeface="Canva Sans Bold"/>
                <a:sym typeface="Canva Sans Bold"/>
              </a:rPr>
              <a:t>Feature Fusion</a:t>
            </a:r>
            <a:r>
              <a:rPr lang="en-US" sz="2800">
                <a:solidFill>
                  <a:srgbClr val="2E2E2E"/>
                </a:solidFill>
                <a:latin typeface="Canva Sans"/>
                <a:ea typeface="Canva Sans"/>
                <a:cs typeface="Canva Sans"/>
                <a:sym typeface="Canva Sans"/>
              </a:rPr>
              <a:t>:  Combining Multiple Data Sources for Improved Recognition</a:t>
            </a:r>
          </a:p>
          <a:p>
            <a:pPr marL="582930" lvl="1" indent="-291465" algn="l">
              <a:lnSpc>
                <a:spcPts val="3779"/>
              </a:lnSpc>
              <a:buFont typeface="Arial"/>
              <a:buChar char="•"/>
            </a:pPr>
            <a:r>
              <a:rPr lang="en-US" sz="2700">
                <a:solidFill>
                  <a:srgbClr val="2E2E2E"/>
                </a:solidFill>
                <a:latin typeface="Canva Sans"/>
                <a:ea typeface="Canva Sans"/>
                <a:cs typeface="Canva Sans"/>
                <a:sym typeface="Canva Sans"/>
              </a:rPr>
              <a:t> Combining data from different sources (e.g., speech and facial expressions).</a:t>
            </a:r>
          </a:p>
          <a:p>
            <a:pPr marL="582930" lvl="1" indent="-291465" algn="l">
              <a:lnSpc>
                <a:spcPts val="3779"/>
              </a:lnSpc>
              <a:buFont typeface="Arial"/>
              <a:buChar char="•"/>
            </a:pPr>
            <a:r>
              <a:rPr lang="en-US" sz="2700">
                <a:solidFill>
                  <a:srgbClr val="2E2E2E"/>
                </a:solidFill>
                <a:latin typeface="Canva Sans"/>
                <a:ea typeface="Canva Sans"/>
                <a:cs typeface="Canva Sans"/>
                <a:sym typeface="Canva Sans"/>
              </a:rPr>
              <a:t>Merges the strengths of each data type for more accurate emotion recognition.</a:t>
            </a:r>
          </a:p>
          <a:p>
            <a:pPr marL="582930" lvl="1" indent="-291465" algn="l">
              <a:lnSpc>
                <a:spcPts val="3779"/>
              </a:lnSpc>
              <a:buFont typeface="Arial"/>
              <a:buChar char="•"/>
            </a:pPr>
            <a:r>
              <a:rPr lang="en-US" sz="2700">
                <a:solidFill>
                  <a:srgbClr val="2E2E2E"/>
                </a:solidFill>
                <a:latin typeface="Canva Sans"/>
                <a:ea typeface="Canva Sans"/>
                <a:cs typeface="Canva Sans"/>
                <a:sym typeface="Canva Sans"/>
              </a:rPr>
              <a:t>Speech tells us the tone of voice, while facial expressions show physical reactions, both contributing to a clearer emotional picture.</a:t>
            </a:r>
          </a:p>
          <a:p>
            <a:pPr algn="l">
              <a:lnSpc>
                <a:spcPts val="3779"/>
              </a:lnSpc>
            </a:pPr>
            <a:endParaRPr lang="en-US" sz="2700">
              <a:solidFill>
                <a:srgbClr val="2E2E2E"/>
              </a:solidFill>
              <a:latin typeface="Canva Sans"/>
              <a:ea typeface="Canva Sans"/>
              <a:cs typeface="Canva Sans"/>
              <a:sym typeface="Canva Sans"/>
            </a:endParaRPr>
          </a:p>
          <a:p>
            <a:pPr algn="l">
              <a:lnSpc>
                <a:spcPts val="3779"/>
              </a:lnSpc>
            </a:pPr>
            <a:r>
              <a:rPr lang="en-US" sz="2700" b="1">
                <a:solidFill>
                  <a:srgbClr val="2E2E2E"/>
                </a:solidFill>
                <a:latin typeface="Canva Sans Bold"/>
                <a:ea typeface="Canva Sans Bold"/>
                <a:cs typeface="Canva Sans Bold"/>
                <a:sym typeface="Canva Sans Bold"/>
              </a:rPr>
              <a:t>K-Means Clustering</a:t>
            </a:r>
            <a:r>
              <a:rPr lang="en-US" sz="2700">
                <a:solidFill>
                  <a:srgbClr val="2E2E2E"/>
                </a:solidFill>
                <a:latin typeface="Canva Sans"/>
                <a:ea typeface="Canva Sans"/>
                <a:cs typeface="Canva Sans"/>
                <a:sym typeface="Canva Sans"/>
              </a:rPr>
              <a:t>: Grouping Similar Data Points to Reduce Dimension</a:t>
            </a:r>
          </a:p>
          <a:p>
            <a:pPr marL="582930" lvl="1" indent="-291465" algn="just">
              <a:lnSpc>
                <a:spcPts val="3779"/>
              </a:lnSpc>
              <a:buFont typeface="Arial"/>
              <a:buChar char="•"/>
            </a:pPr>
            <a:r>
              <a:rPr lang="en-US" sz="2700">
                <a:solidFill>
                  <a:srgbClr val="2E2E2E"/>
                </a:solidFill>
                <a:latin typeface="Canva Sans"/>
                <a:ea typeface="Canva Sans"/>
                <a:cs typeface="Canva Sans"/>
                <a:sym typeface="Canva Sans"/>
              </a:rPr>
              <a:t> A technique that groups similar data points together into clusters.</a:t>
            </a:r>
          </a:p>
          <a:p>
            <a:pPr marL="582930" lvl="1" indent="-291465" algn="just">
              <a:lnSpc>
                <a:spcPts val="3779"/>
              </a:lnSpc>
              <a:buFont typeface="Arial"/>
              <a:buChar char="•"/>
            </a:pPr>
            <a:r>
              <a:rPr lang="en-US" sz="2700">
                <a:solidFill>
                  <a:srgbClr val="2E2E2E"/>
                </a:solidFill>
                <a:latin typeface="Canva Sans"/>
                <a:ea typeface="Canva Sans"/>
                <a:cs typeface="Canva Sans"/>
                <a:sym typeface="Canva Sans"/>
              </a:rPr>
              <a:t> Helps simplify data by grouping similar items, making it easier to analyze.</a:t>
            </a:r>
          </a:p>
          <a:p>
            <a:pPr marL="582930" lvl="1" indent="-291465" algn="just">
              <a:lnSpc>
                <a:spcPts val="3779"/>
              </a:lnSpc>
              <a:buFont typeface="Arial"/>
              <a:buChar char="•"/>
            </a:pPr>
            <a:r>
              <a:rPr lang="en-US" sz="2700">
                <a:solidFill>
                  <a:srgbClr val="2E2E2E"/>
                </a:solidFill>
                <a:latin typeface="Canva Sans"/>
                <a:ea typeface="Canva Sans"/>
                <a:cs typeface="Canva Sans"/>
                <a:sym typeface="Canva Sans"/>
              </a:rPr>
              <a:t>Grouping facial expressions that show similar emotions, like happy or sad, to recognize patterns.</a:t>
            </a:r>
          </a:p>
          <a:p>
            <a:pPr algn="just">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407055" y="1744257"/>
            <a:ext cx="14599682" cy="821816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Conclusion:</a:t>
            </a:r>
          </a:p>
          <a:p>
            <a:pPr algn="ctr">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The proposed KMKCCA algorithm effectively combines speech and facial expression features for emotion recognition.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K-means clustering improves feature selection before fusion.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Kernel CCA successfully captures nonlinear relationships between modalities.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SVM classifier provides higher recognition rates compared to previous methods.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Achieved 94.16% (SAVEE) and 87.20% (eNTERFACE’05), outperforming older models​</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505631" y="3977489"/>
            <a:ext cx="14599682" cy="352936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      Thank You</a:t>
            </a:r>
          </a:p>
          <a:p>
            <a:pPr algn="l">
              <a:lnSpc>
                <a:spcPts val="3780"/>
              </a:lnSpc>
            </a:pPr>
            <a:endParaRPr lang="en-US" sz="5700" b="1" dirty="0">
              <a:solidFill>
                <a:srgbClr val="2E2E2E"/>
              </a:solidFill>
              <a:latin typeface="Canva Sans Bold"/>
              <a:ea typeface="Canva Sans Bold"/>
              <a:cs typeface="Canva Sans Bold"/>
              <a:sym typeface="Canva Sans Bold"/>
            </a:endParaRPr>
          </a:p>
          <a:p>
            <a:pPr algn="l">
              <a:lnSpc>
                <a:spcPts val="3780"/>
              </a:lnSpc>
            </a:pPr>
            <a:endParaRPr lang="en-US" sz="5700" b="1" dirty="0">
              <a:solidFill>
                <a:srgbClr val="2E2E2E"/>
              </a:solidFill>
              <a:latin typeface="Canva Sans Bold"/>
              <a:ea typeface="Canva Sans Bold"/>
              <a:cs typeface="Canva Sans Bold"/>
              <a:sym typeface="Canva Sans Bold"/>
            </a:endParaRPr>
          </a:p>
          <a:p>
            <a:pPr algn="l">
              <a:lnSpc>
                <a:spcPts val="3780"/>
              </a:lnSpc>
            </a:pPr>
            <a:endParaRPr lang="en-US" sz="5700" b="1" dirty="0">
              <a:solidFill>
                <a:srgbClr val="2E2E2E"/>
              </a:solidFill>
              <a:latin typeface="Canva Sans Bold"/>
              <a:ea typeface="Canva Sans Bold"/>
              <a:cs typeface="Canva Sans Bold"/>
              <a:sym typeface="Canva Sans Bold"/>
            </a:endParaRPr>
          </a:p>
          <a:p>
            <a:pPr algn="l">
              <a:lnSpc>
                <a:spcPts val="3780"/>
              </a:lnSpc>
            </a:pPr>
            <a:endParaRPr lang="en-US" sz="5700" b="1" dirty="0">
              <a:solidFill>
                <a:srgbClr val="2E2E2E"/>
              </a:solidFill>
              <a:latin typeface="Canva Sans Bold"/>
              <a:ea typeface="Canva Sans Bold"/>
              <a:cs typeface="Canva Sans Bold"/>
              <a:sym typeface="Canva Sans Bold"/>
            </a:endParaRPr>
          </a:p>
          <a:p>
            <a:pPr algn="ctr">
              <a:lnSpc>
                <a:spcPts val="3779"/>
              </a:lnSpc>
            </a:pPr>
            <a:endParaRPr lang="en-US" sz="5700" b="1" dirty="0">
              <a:solidFill>
                <a:srgbClr val="2E2E2E"/>
              </a:solidFill>
              <a:latin typeface="Canva Sans Bold"/>
              <a:ea typeface="Canva Sans Bold"/>
              <a:cs typeface="Canva Sans Bold"/>
              <a:sym typeface="Canva Sans Bold"/>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446287" y="941955"/>
            <a:ext cx="15238219" cy="8332663"/>
          </a:xfrm>
          <a:prstGeom prst="rect">
            <a:avLst/>
          </a:prstGeom>
        </p:spPr>
        <p:txBody>
          <a:bodyPr lIns="0" tIns="0" rIns="0" bIns="0" rtlCol="0" anchor="t">
            <a:spAutoFit/>
          </a:bodyPr>
          <a:lstStyle/>
          <a:p>
            <a:pPr algn="l">
              <a:lnSpc>
                <a:spcPts val="6327"/>
              </a:lnSpc>
            </a:pPr>
            <a:r>
              <a:rPr lang="en-US" sz="5700" b="1">
                <a:solidFill>
                  <a:srgbClr val="2E2E2E"/>
                </a:solidFill>
                <a:latin typeface="Canva Sans Bold"/>
                <a:ea typeface="Canva Sans Bold"/>
                <a:cs typeface="Canva Sans Bold"/>
                <a:sym typeface="Canva Sans Bold"/>
              </a:rPr>
              <a:t>Introduction:</a:t>
            </a:r>
          </a:p>
          <a:p>
            <a:pPr algn="l">
              <a:lnSpc>
                <a:spcPts val="3108"/>
              </a:lnSpc>
            </a:pPr>
            <a:endParaRPr lang="en-US" sz="5700" b="1">
              <a:solidFill>
                <a:srgbClr val="2E2E2E"/>
              </a:solidFill>
              <a:latin typeface="Canva Sans Bold"/>
              <a:ea typeface="Canva Sans Bold"/>
              <a:cs typeface="Canva Sans Bold"/>
              <a:sym typeface="Canva Sans Bold"/>
            </a:endParaRPr>
          </a:p>
          <a:p>
            <a:pPr algn="l">
              <a:lnSpc>
                <a:spcPts val="3920"/>
              </a:lnSpc>
            </a:pPr>
            <a:r>
              <a:rPr lang="en-US" sz="2800" b="1">
                <a:solidFill>
                  <a:srgbClr val="2E2E2E"/>
                </a:solidFill>
                <a:latin typeface="Canva Sans Bold"/>
                <a:ea typeface="Canva Sans Bold"/>
                <a:cs typeface="Canva Sans Bold"/>
                <a:sym typeface="Canva Sans Bold"/>
              </a:rPr>
              <a:t>Kernel Canonical Correlation Analysis (KCCA)</a:t>
            </a:r>
            <a:r>
              <a:rPr lang="en-US" sz="2800">
                <a:solidFill>
                  <a:srgbClr val="2E2E2E"/>
                </a:solidFill>
                <a:latin typeface="Canva Sans"/>
                <a:ea typeface="Canva Sans"/>
                <a:cs typeface="Canva Sans"/>
                <a:sym typeface="Canva Sans"/>
              </a:rPr>
              <a:t>: A technique to find relationships between two different datasets using kernel methods.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A method to find connections between two datasets, even when the relationships are non-linear.</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Allows us to link data from different sources (like speech and facial expressions) in complex ways.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Linking the tone of voice in speech with the movement of facial muscles to understand emotions better.</a:t>
            </a:r>
          </a:p>
          <a:p>
            <a:pPr algn="l">
              <a:lnSpc>
                <a:spcPts val="3780"/>
              </a:lnSpc>
            </a:pPr>
            <a:r>
              <a:rPr lang="en-US" sz="2700" b="1">
                <a:solidFill>
                  <a:srgbClr val="2E2E2E"/>
                </a:solidFill>
                <a:latin typeface="Canva Sans Bold"/>
                <a:ea typeface="Canva Sans Bold"/>
                <a:cs typeface="Canva Sans Bold"/>
                <a:sym typeface="Canva Sans Bold"/>
              </a:rPr>
              <a:t>Multimodal Emotion Recognition:</a:t>
            </a:r>
            <a:r>
              <a:rPr lang="en-US" sz="2700">
                <a:solidFill>
                  <a:srgbClr val="2E2E2E"/>
                </a:solidFill>
                <a:latin typeface="Canva Sans"/>
                <a:ea typeface="Canva Sans"/>
                <a:cs typeface="Canva Sans"/>
                <a:sym typeface="Canva Sans"/>
              </a:rPr>
              <a:t> Identifying Emotions Using Multiple Data Types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 Recognizing emotions by combining different data sources, like speech and facial expressions.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Provides a more complete picture of emotions, improving accuracy.</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Example: Using both tone of voice and facial expressions to detect if someone is angry or happy.</a:t>
            </a: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491897" y="1508014"/>
            <a:ext cx="14599682" cy="774191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Why was this paper Proposed?</a:t>
            </a:r>
          </a:p>
          <a:p>
            <a:pPr algn="ctr">
              <a:lnSpc>
                <a:spcPts val="7980"/>
              </a:lnSpc>
            </a:pPr>
            <a:endParaRPr lang="en-US" sz="5700" b="1">
              <a:solidFill>
                <a:srgbClr val="2E2E2E"/>
              </a:solidFill>
              <a:latin typeface="Canva Sans Bold"/>
              <a:ea typeface="Canva Sans Bold"/>
              <a:cs typeface="Canva Sans Bold"/>
              <a:sym typeface="Canva Sans Bold"/>
            </a:endParaRP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Existing emotion recognition methods focus on single modalities (only speech or only facial expressions).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Single-modality methods are less accurate due to noise, occlusions, or missing features.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The paper proposes a better fusion approach to improve emotion recognition using both speech and facial expressions.</a:t>
            </a:r>
          </a:p>
          <a:p>
            <a:pPr marL="583053" lvl="1" indent="-291527" algn="l">
              <a:lnSpc>
                <a:spcPts val="3780"/>
              </a:lnSpc>
              <a:buFont typeface="Arial"/>
              <a:buChar char="•"/>
            </a:pPr>
            <a:r>
              <a:rPr lang="en-US" sz="2700" b="1">
                <a:solidFill>
                  <a:srgbClr val="2E2E2E"/>
                </a:solidFill>
                <a:latin typeface="Canva Sans Bold"/>
                <a:ea typeface="Canva Sans Bold"/>
                <a:cs typeface="Canva Sans Bold"/>
                <a:sym typeface="Canva Sans Bold"/>
              </a:rPr>
              <a:t>Need for Robust Emotion Recognition:</a:t>
            </a:r>
            <a:r>
              <a:rPr lang="en-US" sz="2700">
                <a:solidFill>
                  <a:srgbClr val="2E2E2E"/>
                </a:solidFill>
                <a:latin typeface="Canva Sans"/>
                <a:ea typeface="Canva Sans"/>
                <a:cs typeface="Canva Sans"/>
                <a:sym typeface="Canva Sans"/>
              </a:rPr>
              <a:t> Current systems struggle with inconsistencies in real-world data, requiring a more adaptable and scalable method.</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09290" y="1485304"/>
            <a:ext cx="15820439" cy="917066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Limitations of Previous Studies:</a:t>
            </a:r>
          </a:p>
          <a:p>
            <a:pPr algn="ctr">
              <a:lnSpc>
                <a:spcPts val="7980"/>
              </a:lnSpc>
            </a:pPr>
            <a:endParaRPr lang="en-US" sz="5700" b="1">
              <a:solidFill>
                <a:srgbClr val="2E2E2E"/>
              </a:solidFill>
              <a:latin typeface="Canva Sans Bold"/>
              <a:ea typeface="Canva Sans Bold"/>
              <a:cs typeface="Canva Sans Bold"/>
              <a:sym typeface="Canva Sans Bold"/>
            </a:endParaRPr>
          </a:p>
          <a:p>
            <a:pPr algn="l">
              <a:lnSpc>
                <a:spcPts val="3780"/>
              </a:lnSpc>
            </a:pPr>
            <a:r>
              <a:rPr lang="en-US" sz="2700">
                <a:solidFill>
                  <a:srgbClr val="2E2E2E"/>
                </a:solidFill>
                <a:latin typeface="Canva Sans"/>
                <a:ea typeface="Canva Sans"/>
                <a:cs typeface="Canva Sans"/>
                <a:sym typeface="Canva Sans"/>
              </a:rPr>
              <a:t>Single-Modality Weaknesses: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Speech-based methods fail in noisy environments.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Facial expressions can be affected by occlusions or lighting.</a:t>
            </a:r>
          </a:p>
          <a:p>
            <a:pPr algn="l">
              <a:lnSpc>
                <a:spcPts val="3780"/>
              </a:lnSpc>
            </a:pPr>
            <a:r>
              <a:rPr lang="en-US" sz="2700">
                <a:solidFill>
                  <a:srgbClr val="2E2E2E"/>
                </a:solidFill>
                <a:latin typeface="Canva Sans"/>
                <a:ea typeface="Canva Sans"/>
                <a:cs typeface="Canva Sans"/>
                <a:sym typeface="Canva Sans"/>
              </a:rPr>
              <a:t>Basic Fusion Techniques: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Simple concatenation or PCA does not fully exploit the relationship between features.</a:t>
            </a:r>
          </a:p>
          <a:p>
            <a:pPr algn="l">
              <a:lnSpc>
                <a:spcPts val="3780"/>
              </a:lnSpc>
            </a:pPr>
            <a:r>
              <a:rPr lang="en-US" sz="2700">
                <a:solidFill>
                  <a:srgbClr val="2E2E2E"/>
                </a:solidFill>
                <a:latin typeface="Canva Sans"/>
                <a:ea typeface="Canva Sans"/>
                <a:cs typeface="Canva Sans"/>
                <a:sym typeface="Canva Sans"/>
              </a:rPr>
              <a:t>No Proper Feature Selection: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Unnecessary features introduce noise, reducing accuracy.</a:t>
            </a:r>
          </a:p>
          <a:p>
            <a:pPr algn="l">
              <a:lnSpc>
                <a:spcPts val="3780"/>
              </a:lnSpc>
            </a:pPr>
            <a:r>
              <a:rPr lang="en-US" sz="2700">
                <a:solidFill>
                  <a:srgbClr val="2E2E2E"/>
                </a:solidFill>
                <a:latin typeface="Canva Sans"/>
                <a:ea typeface="Canva Sans"/>
                <a:cs typeface="Canva Sans"/>
                <a:sym typeface="Canva Sans"/>
              </a:rPr>
              <a:t>Limited Generalization:</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Existing methods often perform poorly on diverse datasets.</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27831" y="1117161"/>
            <a:ext cx="14599682" cy="9170664"/>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Proposed Method:</a:t>
            </a:r>
          </a:p>
          <a:p>
            <a:pPr algn="l">
              <a:lnSpc>
                <a:spcPts val="7980"/>
              </a:lnSpc>
            </a:pPr>
            <a:endParaRPr lang="en-US" sz="5700" b="1">
              <a:solidFill>
                <a:srgbClr val="2E2E2E"/>
              </a:solidFill>
              <a:latin typeface="Canva Sans Bold"/>
              <a:ea typeface="Canva Sans Bold"/>
              <a:cs typeface="Canva Sans Bold"/>
              <a:sym typeface="Canva Sans Bold"/>
            </a:endParaRPr>
          </a:p>
          <a:p>
            <a:pPr algn="l">
              <a:lnSpc>
                <a:spcPts val="3780"/>
              </a:lnSpc>
            </a:pPr>
            <a:r>
              <a:rPr lang="en-US" sz="2700">
                <a:solidFill>
                  <a:srgbClr val="2E2E2E"/>
                </a:solidFill>
                <a:latin typeface="Canva Sans"/>
                <a:ea typeface="Canva Sans"/>
                <a:cs typeface="Canva Sans"/>
                <a:sym typeface="Canva Sans"/>
              </a:rPr>
              <a:t>The main contributions include the following.</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 K-means clustering is introduced in fusion to strengthen the heterogeneity among emotions. It can extract features at the early fusion stage and remove the features with an adverse effect on recognition. </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The in sufficient complementarity among different modalities is addressed for subsequent correlation analysis. </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The kernel function is deployed to solve the nonlinear fusion problem. </a:t>
            </a:r>
          </a:p>
          <a:p>
            <a:pPr marL="583053" lvl="1" indent="-291527" algn="l">
              <a:lnSpc>
                <a:spcPts val="3780"/>
              </a:lnSpc>
              <a:buAutoNum type="arabicPeriod"/>
            </a:pPr>
            <a:r>
              <a:rPr lang="en-US" sz="2700">
                <a:solidFill>
                  <a:srgbClr val="2E2E2E"/>
                </a:solidFill>
                <a:latin typeface="Canva Sans"/>
                <a:ea typeface="Canva Sans"/>
                <a:cs typeface="Canva Sans"/>
                <a:sym typeface="Canva Sans"/>
              </a:rPr>
              <a:t> The proposed multimodal fusion method can effectively improve the emotion recognition rate in HRI.</a:t>
            </a: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15740" y="749666"/>
            <a:ext cx="14599682" cy="9561189"/>
          </a:xfrm>
          <a:prstGeom prst="rect">
            <a:avLst/>
          </a:prstGeom>
        </p:spPr>
        <p:txBody>
          <a:bodyPr lIns="0" tIns="0" rIns="0" bIns="0" rtlCol="0" anchor="t">
            <a:spAutoFit/>
          </a:bodyPr>
          <a:lstStyle/>
          <a:p>
            <a:pPr algn="l">
              <a:lnSpc>
                <a:spcPts val="7980"/>
              </a:lnSpc>
            </a:pPr>
            <a:r>
              <a:rPr lang="en-US" sz="5700" b="1">
                <a:solidFill>
                  <a:srgbClr val="2E2E2E"/>
                </a:solidFill>
                <a:latin typeface="Canva Sans Bold"/>
                <a:ea typeface="Canva Sans Bold"/>
                <a:cs typeface="Canva Sans Bold"/>
                <a:sym typeface="Canva Sans Bold"/>
              </a:rPr>
              <a:t>Block Diagram Explanation:</a:t>
            </a:r>
          </a:p>
          <a:p>
            <a:pPr algn="l">
              <a:lnSpc>
                <a:spcPts val="7980"/>
              </a:lnSpc>
            </a:pPr>
            <a:endParaRPr lang="en-US" sz="5700" b="1">
              <a:solidFill>
                <a:srgbClr val="2E2E2E"/>
              </a:solidFill>
              <a:latin typeface="Canva Sans Bold"/>
              <a:ea typeface="Canva Sans Bold"/>
              <a:cs typeface="Canva Sans Bold"/>
              <a:sym typeface="Canva Sans Bold"/>
            </a:endParaRPr>
          </a:p>
          <a:p>
            <a:pPr algn="ctr">
              <a:lnSpc>
                <a:spcPts val="7980"/>
              </a:lnSpc>
            </a:pPr>
            <a:endParaRPr lang="en-US" sz="5700" b="1">
              <a:solidFill>
                <a:srgbClr val="2E2E2E"/>
              </a:solidFill>
              <a:latin typeface="Canva Sans Bold"/>
              <a:ea typeface="Canva Sans Bold"/>
              <a:cs typeface="Canva Sans Bold"/>
              <a:sym typeface="Canva Sans Bold"/>
            </a:endParaRPr>
          </a:p>
          <a:p>
            <a:pPr algn="ctr">
              <a:lnSpc>
                <a:spcPts val="7980"/>
              </a:lnSpc>
            </a:pPr>
            <a:endParaRPr lang="en-US" sz="5700" b="1">
              <a:solidFill>
                <a:srgbClr val="2E2E2E"/>
              </a:solidFill>
              <a:latin typeface="Canva Sans Bold"/>
              <a:ea typeface="Canva Sans Bold"/>
              <a:cs typeface="Canva Sans Bold"/>
              <a:sym typeface="Canva Sans Bold"/>
            </a:endParaRPr>
          </a:p>
          <a:p>
            <a:pPr algn="ctr">
              <a:lnSpc>
                <a:spcPts val="7980"/>
              </a:lnSpc>
            </a:pPr>
            <a:endParaRPr lang="en-US" sz="5700" b="1">
              <a:solidFill>
                <a:srgbClr val="2E2E2E"/>
              </a:solidFill>
              <a:latin typeface="Canva Sans Bold"/>
              <a:ea typeface="Canva Sans Bold"/>
              <a:cs typeface="Canva Sans Bold"/>
              <a:sym typeface="Canva Sans Bold"/>
            </a:endParaRPr>
          </a:p>
          <a:p>
            <a:pPr algn="l">
              <a:lnSpc>
                <a:spcPts val="3780"/>
              </a:lnSpc>
            </a:pPr>
            <a:endParaRPr lang="en-US" sz="5700" b="1">
              <a:solidFill>
                <a:srgbClr val="2E2E2E"/>
              </a:solidFill>
              <a:latin typeface="Canva Sans Bold"/>
              <a:ea typeface="Canva Sans Bold"/>
              <a:cs typeface="Canva Sans Bold"/>
              <a:sym typeface="Canva Sans Bold"/>
            </a:endParaRPr>
          </a:p>
          <a:p>
            <a:pPr algn="l">
              <a:lnSpc>
                <a:spcPts val="3780"/>
              </a:lnSpc>
            </a:pPr>
            <a:endParaRPr lang="en-US" sz="5700" b="1">
              <a:solidFill>
                <a:srgbClr val="2E2E2E"/>
              </a:solidFill>
              <a:latin typeface="Canva Sans Bold"/>
              <a:ea typeface="Canva Sans Bold"/>
              <a:cs typeface="Canva Sans Bold"/>
              <a:sym typeface="Canva Sans Bold"/>
            </a:endParaRPr>
          </a:p>
          <a:p>
            <a:pPr algn="l">
              <a:lnSpc>
                <a:spcPts val="2940"/>
              </a:lnSpc>
            </a:pPr>
            <a:endParaRPr lang="en-US" sz="5700" b="1">
              <a:solidFill>
                <a:srgbClr val="2E2E2E"/>
              </a:solidFill>
              <a:latin typeface="Canva Sans Bold"/>
              <a:ea typeface="Canva Sans Bold"/>
              <a:cs typeface="Canva Sans Bold"/>
              <a:sym typeface="Canva Sans Bold"/>
            </a:endParaRPr>
          </a:p>
          <a:p>
            <a:pPr algn="l">
              <a:lnSpc>
                <a:spcPts val="2940"/>
              </a:lnSpc>
            </a:pPr>
            <a:endParaRPr lang="en-US" sz="5700" b="1">
              <a:solidFill>
                <a:srgbClr val="2E2E2E"/>
              </a:solidFill>
              <a:latin typeface="Canva Sans Bold"/>
              <a:ea typeface="Canva Sans Bold"/>
              <a:cs typeface="Canva Sans Bold"/>
              <a:sym typeface="Canva Sans Bold"/>
            </a:endParaRPr>
          </a:p>
          <a:p>
            <a:pPr marL="453516" lvl="1" indent="-226758" algn="l">
              <a:lnSpc>
                <a:spcPts val="2940"/>
              </a:lnSpc>
              <a:buFont typeface="Arial"/>
              <a:buChar char="•"/>
            </a:pPr>
            <a:r>
              <a:rPr lang="en-US" sz="2100">
                <a:solidFill>
                  <a:srgbClr val="2E2E2E"/>
                </a:solidFill>
                <a:latin typeface="Canva Sans"/>
                <a:ea typeface="Canva Sans"/>
                <a:cs typeface="Canva Sans"/>
                <a:sym typeface="Canva Sans"/>
              </a:rPr>
              <a:t>Data Input: Speech &amp; Facial expressions.</a:t>
            </a:r>
          </a:p>
          <a:p>
            <a:pPr marL="453516" lvl="1" indent="-226758" algn="l">
              <a:lnSpc>
                <a:spcPts val="2940"/>
              </a:lnSpc>
              <a:buFont typeface="Arial"/>
              <a:buChar char="•"/>
            </a:pPr>
            <a:r>
              <a:rPr lang="en-US" sz="2100">
                <a:solidFill>
                  <a:srgbClr val="2E2E2E"/>
                </a:solidFill>
                <a:latin typeface="Canva Sans"/>
                <a:ea typeface="Canva Sans"/>
                <a:cs typeface="Canva Sans"/>
                <a:sym typeface="Canva Sans"/>
              </a:rPr>
              <a:t>Feature Extraction: Extract relevant features from each modality.</a:t>
            </a:r>
          </a:p>
          <a:p>
            <a:pPr marL="453516" lvl="1" indent="-226758" algn="l">
              <a:lnSpc>
                <a:spcPts val="2940"/>
              </a:lnSpc>
              <a:buFont typeface="Arial"/>
              <a:buChar char="•"/>
            </a:pPr>
            <a:r>
              <a:rPr lang="en-US" sz="2100">
                <a:solidFill>
                  <a:srgbClr val="2E2E2E"/>
                </a:solidFill>
                <a:latin typeface="Canva Sans"/>
                <a:ea typeface="Canva Sans"/>
                <a:cs typeface="Canva Sans"/>
                <a:sym typeface="Canva Sans"/>
              </a:rPr>
              <a:t>Feature Selection (K-Means): Remove unnecessary features.</a:t>
            </a:r>
          </a:p>
          <a:p>
            <a:pPr marL="453516" lvl="1" indent="-226758" algn="l">
              <a:lnSpc>
                <a:spcPts val="2940"/>
              </a:lnSpc>
              <a:buFont typeface="Arial"/>
              <a:buChar char="•"/>
            </a:pPr>
            <a:r>
              <a:rPr lang="en-US" sz="2100">
                <a:solidFill>
                  <a:srgbClr val="2E2E2E"/>
                </a:solidFill>
                <a:latin typeface="Canva Sans"/>
                <a:ea typeface="Canva Sans"/>
                <a:cs typeface="Canva Sans"/>
                <a:sym typeface="Canva Sans"/>
              </a:rPr>
              <a:t>Feature Fusion (KCCA): Combine features while preserving nonlinear relationships.</a:t>
            </a:r>
          </a:p>
          <a:p>
            <a:pPr marL="453516" lvl="1" indent="-226758" algn="l">
              <a:lnSpc>
                <a:spcPts val="2940"/>
              </a:lnSpc>
              <a:buFont typeface="Arial"/>
              <a:buChar char="•"/>
            </a:pPr>
            <a:r>
              <a:rPr lang="en-US" sz="2100">
                <a:solidFill>
                  <a:srgbClr val="2E2E2E"/>
                </a:solidFill>
                <a:latin typeface="Canva Sans"/>
                <a:ea typeface="Canva Sans"/>
                <a:cs typeface="Canva Sans"/>
                <a:sym typeface="Canva Sans"/>
              </a:rPr>
              <a:t>Classification (SVM): Predict the emotion based on the fused features.</a:t>
            </a:r>
          </a:p>
          <a:p>
            <a:pPr algn="ctr">
              <a:lnSpc>
                <a:spcPts val="3779"/>
              </a:lnSpc>
            </a:pPr>
            <a:endParaRPr lang="en-US" sz="2100">
              <a:solidFill>
                <a:srgbClr val="2E2E2E"/>
              </a:solidFill>
              <a:latin typeface="Canva Sans"/>
              <a:ea typeface="Canva Sans"/>
              <a:cs typeface="Canva Sans"/>
              <a:sym typeface="Canva Sans"/>
            </a:endParaRPr>
          </a:p>
          <a:p>
            <a:pPr algn="ctr">
              <a:lnSpc>
                <a:spcPts val="3779"/>
              </a:lnSpc>
            </a:pPr>
            <a:endParaRPr lang="en-US" sz="21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2718893" y="2226433"/>
            <a:ext cx="12454007" cy="5189461"/>
          </a:xfrm>
          <a:custGeom>
            <a:avLst/>
            <a:gdLst/>
            <a:ahLst/>
            <a:cxnLst/>
            <a:rect l="l" t="t" r="r" b="b"/>
            <a:pathLst>
              <a:path w="12454007" h="5189461">
                <a:moveTo>
                  <a:pt x="0" y="0"/>
                </a:moveTo>
                <a:lnTo>
                  <a:pt x="12454007" y="0"/>
                </a:lnTo>
                <a:lnTo>
                  <a:pt x="12454007" y="5189461"/>
                </a:lnTo>
                <a:lnTo>
                  <a:pt x="0" y="5189461"/>
                </a:lnTo>
                <a:lnTo>
                  <a:pt x="0" y="0"/>
                </a:lnTo>
                <a:close/>
              </a:path>
            </a:pathLst>
          </a:custGeom>
          <a:blipFill>
            <a:blip r:embed="rId2"/>
            <a:stretch>
              <a:fillRect l="-4994" t="-24541" r="-7134" b="-26823"/>
            </a:stretch>
          </a:blipFill>
        </p:spPr>
      </p:sp>
      <p:sp>
        <p:nvSpPr>
          <p:cNvPr id="31" name="TextBox 31"/>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729" y="280389"/>
            <a:ext cx="229156" cy="10307700"/>
            <a:chOff x="0" y="0"/>
            <a:chExt cx="60354" cy="2714785"/>
          </a:xfrm>
        </p:grpSpPr>
        <p:sp>
          <p:nvSpPr>
            <p:cNvPr id="3" name="Freeform 3"/>
            <p:cNvSpPr/>
            <p:nvPr/>
          </p:nvSpPr>
          <p:spPr>
            <a:xfrm>
              <a:off x="0" y="0"/>
              <a:ext cx="60354" cy="2714785"/>
            </a:xfrm>
            <a:custGeom>
              <a:avLst/>
              <a:gdLst/>
              <a:ahLst/>
              <a:cxnLst/>
              <a:rect l="l" t="t" r="r" b="b"/>
              <a:pathLst>
                <a:path w="60354" h="2714785">
                  <a:moveTo>
                    <a:pt x="0" y="0"/>
                  </a:moveTo>
                  <a:lnTo>
                    <a:pt x="60354" y="0"/>
                  </a:lnTo>
                  <a:lnTo>
                    <a:pt x="60354" y="2714785"/>
                  </a:lnTo>
                  <a:lnTo>
                    <a:pt x="0" y="2714785"/>
                  </a:lnTo>
                  <a:close/>
                </a:path>
              </a:pathLst>
            </a:custGeom>
            <a:solidFill>
              <a:srgbClr val="555555"/>
            </a:solidFill>
          </p:spPr>
        </p:sp>
        <p:sp>
          <p:nvSpPr>
            <p:cNvPr id="4" name="TextBox 4"/>
            <p:cNvSpPr txBox="1"/>
            <p:nvPr/>
          </p:nvSpPr>
          <p:spPr>
            <a:xfrm>
              <a:off x="0" y="-38100"/>
              <a:ext cx="60354" cy="27528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424485" y="1274316"/>
            <a:ext cx="14599682" cy="8304523"/>
          </a:xfrm>
          <a:prstGeom prst="rect">
            <a:avLst/>
          </a:prstGeom>
        </p:spPr>
        <p:txBody>
          <a:bodyPr lIns="0" tIns="0" rIns="0" bIns="0" rtlCol="0" anchor="t">
            <a:spAutoFit/>
          </a:bodyPr>
          <a:lstStyle/>
          <a:p>
            <a:pPr algn="l">
              <a:lnSpc>
                <a:spcPts val="6860"/>
              </a:lnSpc>
            </a:pPr>
            <a:r>
              <a:rPr lang="en-US" sz="4900" b="1">
                <a:solidFill>
                  <a:srgbClr val="2E2E2E"/>
                </a:solidFill>
                <a:latin typeface="Canva Sans Bold"/>
                <a:ea typeface="Canva Sans Bold"/>
                <a:cs typeface="Canva Sans Bold"/>
                <a:sym typeface="Canva Sans Bold"/>
              </a:rPr>
              <a:t> K-MEANS KERNEL CANONICAL CORRELATION ANALYSIS:</a:t>
            </a:r>
          </a:p>
          <a:p>
            <a:pPr algn="l">
              <a:lnSpc>
                <a:spcPts val="6860"/>
              </a:lnSpc>
            </a:pPr>
            <a:endParaRPr lang="en-US" sz="4900" b="1">
              <a:solidFill>
                <a:srgbClr val="2E2E2E"/>
              </a:solidFill>
              <a:latin typeface="Canva Sans Bold"/>
              <a:ea typeface="Canva Sans Bold"/>
              <a:cs typeface="Canva Sans Bold"/>
              <a:sym typeface="Canva Sans Bold"/>
            </a:endParaRPr>
          </a:p>
          <a:p>
            <a:pPr algn="l">
              <a:lnSpc>
                <a:spcPts val="3780"/>
              </a:lnSpc>
            </a:pPr>
            <a:r>
              <a:rPr lang="en-US" sz="2700" b="1">
                <a:solidFill>
                  <a:srgbClr val="2E2E2E"/>
                </a:solidFill>
                <a:latin typeface="Canva Sans Bold"/>
                <a:ea typeface="Canva Sans Bold"/>
                <a:cs typeface="Canva Sans Bold"/>
                <a:sym typeface="Canva Sans Bold"/>
              </a:rPr>
              <a:t>A. Preprocessing</a:t>
            </a:r>
          </a:p>
          <a:p>
            <a:pPr marL="583053" lvl="1" indent="-291527" algn="l">
              <a:lnSpc>
                <a:spcPts val="3780"/>
              </a:lnSpc>
              <a:buFont typeface="Arial"/>
              <a:buChar char="•"/>
            </a:pPr>
            <a:r>
              <a:rPr lang="en-US" sz="2700" b="1">
                <a:solidFill>
                  <a:srgbClr val="2E2E2E"/>
                </a:solidFill>
                <a:latin typeface="Canva Sans Bold"/>
                <a:ea typeface="Canva Sans Bold"/>
                <a:cs typeface="Canva Sans Bold"/>
                <a:sym typeface="Canva Sans Bold"/>
              </a:rPr>
              <a:t> </a:t>
            </a:r>
            <a:r>
              <a:rPr lang="en-US" sz="2700">
                <a:solidFill>
                  <a:srgbClr val="2E2E2E"/>
                </a:solidFill>
                <a:latin typeface="Canva Sans"/>
                <a:ea typeface="Canva Sans"/>
                <a:cs typeface="Canva Sans"/>
                <a:sym typeface="Canva Sans"/>
              </a:rPr>
              <a:t>For the facial expressions, first of all, equal frame distance of each video is extracted, and the face region is intercepted. Endpoint detection is carried out for each speech and divided into equidistant frames, with blank frames deleted.</a:t>
            </a:r>
          </a:p>
          <a:p>
            <a:pPr algn="l">
              <a:lnSpc>
                <a:spcPts val="3780"/>
              </a:lnSpc>
            </a:pPr>
            <a:r>
              <a:rPr lang="en-US" sz="2700" b="1">
                <a:solidFill>
                  <a:srgbClr val="2E2E2E"/>
                </a:solidFill>
                <a:latin typeface="Canva Sans Bold"/>
                <a:ea typeface="Canva Sans Bold"/>
                <a:cs typeface="Canva Sans Bold"/>
                <a:sym typeface="Canva Sans Bold"/>
              </a:rPr>
              <a:t>B. Feature of Facial Expressions</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In pixel method, the feature dimensionality is high and affected by the pose. </a:t>
            </a:r>
          </a:p>
          <a:p>
            <a:pPr marL="583053" lvl="1" indent="-291527" algn="l">
              <a:lnSpc>
                <a:spcPts val="3780"/>
              </a:lnSpc>
              <a:buFont typeface="Arial"/>
              <a:buChar char="•"/>
            </a:pPr>
            <a:r>
              <a:rPr lang="en-US" sz="2700">
                <a:solidFill>
                  <a:srgbClr val="2E2E2E"/>
                </a:solidFill>
                <a:latin typeface="Canva Sans"/>
                <a:ea typeface="Canva Sans"/>
                <a:cs typeface="Canva Sans"/>
                <a:sym typeface="Canva Sans"/>
              </a:rPr>
              <a:t>Adaptive histogram equalization suitable for producing more details improves image contrast. Histogram shearing is considered in this article</a:t>
            </a:r>
          </a:p>
          <a:p>
            <a:pPr algn="r">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l">
              <a:lnSpc>
                <a:spcPts val="3780"/>
              </a:lnSpc>
            </a:pPr>
            <a:endParaRPr lang="en-US" sz="2700">
              <a:solidFill>
                <a:srgbClr val="2E2E2E"/>
              </a:solidFill>
              <a:latin typeface="Canva Sans"/>
              <a:ea typeface="Canva Sans"/>
              <a:cs typeface="Canva Sans"/>
              <a:sym typeface="Canva Sans"/>
            </a:endParaRPr>
          </a:p>
          <a:p>
            <a:pPr algn="ctr">
              <a:lnSpc>
                <a:spcPts val="3779"/>
              </a:lnSpc>
            </a:pPr>
            <a:endParaRPr lang="en-US" sz="2700">
              <a:solidFill>
                <a:srgbClr val="2E2E2E"/>
              </a:solidFill>
              <a:latin typeface="Canva Sans"/>
              <a:ea typeface="Canva Sans"/>
              <a:cs typeface="Canva Sans"/>
              <a:sym typeface="Canva Sans"/>
            </a:endParaRPr>
          </a:p>
        </p:txBody>
      </p:sp>
      <p:grpSp>
        <p:nvGrpSpPr>
          <p:cNvPr id="6" name="Group 6"/>
          <p:cNvGrpSpPr/>
          <p:nvPr/>
        </p:nvGrpSpPr>
        <p:grpSpPr>
          <a:xfrm rot="-5400000">
            <a:off x="9156090" y="-8630938"/>
            <a:ext cx="258732" cy="17954532"/>
            <a:chOff x="0" y="0"/>
            <a:chExt cx="68144" cy="4728766"/>
          </a:xfrm>
        </p:grpSpPr>
        <p:sp>
          <p:nvSpPr>
            <p:cNvPr id="7" name="Freeform 7"/>
            <p:cNvSpPr/>
            <p:nvPr/>
          </p:nvSpPr>
          <p:spPr>
            <a:xfrm>
              <a:off x="0" y="0"/>
              <a:ext cx="68144" cy="4728766"/>
            </a:xfrm>
            <a:custGeom>
              <a:avLst/>
              <a:gdLst/>
              <a:ahLst/>
              <a:cxnLst/>
              <a:rect l="l" t="t" r="r" b="b"/>
              <a:pathLst>
                <a:path w="68144" h="4728766">
                  <a:moveTo>
                    <a:pt x="0" y="0"/>
                  </a:moveTo>
                  <a:lnTo>
                    <a:pt x="68144" y="0"/>
                  </a:lnTo>
                  <a:lnTo>
                    <a:pt x="68144" y="4728766"/>
                  </a:lnTo>
                  <a:lnTo>
                    <a:pt x="0" y="4728766"/>
                  </a:lnTo>
                  <a:close/>
                </a:path>
              </a:pathLst>
            </a:custGeom>
            <a:solidFill>
              <a:srgbClr val="555555"/>
            </a:solidFill>
          </p:spPr>
        </p:sp>
        <p:sp>
          <p:nvSpPr>
            <p:cNvPr id="8" name="TextBox 8"/>
            <p:cNvSpPr txBox="1"/>
            <p:nvPr/>
          </p:nvSpPr>
          <p:spPr>
            <a:xfrm>
              <a:off x="0" y="-38100"/>
              <a:ext cx="68144" cy="47668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214895"/>
            <a:ext cx="362964" cy="10501895"/>
            <a:chOff x="0" y="0"/>
            <a:chExt cx="95596" cy="2765931"/>
          </a:xfrm>
        </p:grpSpPr>
        <p:sp>
          <p:nvSpPr>
            <p:cNvPr id="10" name="Freeform 10"/>
            <p:cNvSpPr/>
            <p:nvPr/>
          </p:nvSpPr>
          <p:spPr>
            <a:xfrm>
              <a:off x="0" y="0"/>
              <a:ext cx="95596" cy="2765931"/>
            </a:xfrm>
            <a:custGeom>
              <a:avLst/>
              <a:gdLst/>
              <a:ahLst/>
              <a:cxnLst/>
              <a:rect l="l" t="t" r="r" b="b"/>
              <a:pathLst>
                <a:path w="95596" h="2765931">
                  <a:moveTo>
                    <a:pt x="0" y="0"/>
                  </a:moveTo>
                  <a:lnTo>
                    <a:pt x="95596" y="0"/>
                  </a:lnTo>
                  <a:lnTo>
                    <a:pt x="95596" y="2765931"/>
                  </a:lnTo>
                  <a:lnTo>
                    <a:pt x="0" y="2765931"/>
                  </a:lnTo>
                  <a:close/>
                </a:path>
              </a:pathLst>
            </a:custGeom>
            <a:solidFill>
              <a:srgbClr val="BCAAD0"/>
            </a:solidFill>
          </p:spPr>
        </p:sp>
        <p:sp>
          <p:nvSpPr>
            <p:cNvPr id="11" name="TextBox 11"/>
            <p:cNvSpPr txBox="1"/>
            <p:nvPr/>
          </p:nvSpPr>
          <p:spPr>
            <a:xfrm>
              <a:off x="0" y="-38100"/>
              <a:ext cx="95596" cy="280403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15316" y="-119375"/>
            <a:ext cx="185748" cy="10310855"/>
            <a:chOff x="0" y="0"/>
            <a:chExt cx="48921" cy="2715616"/>
          </a:xfrm>
        </p:grpSpPr>
        <p:sp>
          <p:nvSpPr>
            <p:cNvPr id="13" name="Freeform 13"/>
            <p:cNvSpPr/>
            <p:nvPr/>
          </p:nvSpPr>
          <p:spPr>
            <a:xfrm>
              <a:off x="0" y="0"/>
              <a:ext cx="48921" cy="2715616"/>
            </a:xfrm>
            <a:custGeom>
              <a:avLst/>
              <a:gdLst/>
              <a:ahLst/>
              <a:cxnLst/>
              <a:rect l="l" t="t" r="r" b="b"/>
              <a:pathLst>
                <a:path w="48921" h="2715616">
                  <a:moveTo>
                    <a:pt x="0" y="0"/>
                  </a:moveTo>
                  <a:lnTo>
                    <a:pt x="48921" y="0"/>
                  </a:lnTo>
                  <a:lnTo>
                    <a:pt x="48921" y="2715616"/>
                  </a:lnTo>
                  <a:lnTo>
                    <a:pt x="0" y="2715616"/>
                  </a:lnTo>
                  <a:close/>
                </a:path>
              </a:pathLst>
            </a:custGeom>
            <a:solidFill>
              <a:srgbClr val="555555"/>
            </a:solidFill>
          </p:spPr>
        </p:sp>
        <p:sp>
          <p:nvSpPr>
            <p:cNvPr id="14" name="TextBox 14"/>
            <p:cNvSpPr txBox="1"/>
            <p:nvPr/>
          </p:nvSpPr>
          <p:spPr>
            <a:xfrm>
              <a:off x="0" y="-38100"/>
              <a:ext cx="48921" cy="275371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7610603" y="9775233"/>
            <a:ext cx="331261" cy="692272"/>
            <a:chOff x="0" y="0"/>
            <a:chExt cx="87246" cy="182327"/>
          </a:xfrm>
        </p:grpSpPr>
        <p:sp>
          <p:nvSpPr>
            <p:cNvPr id="16" name="Freeform 16"/>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555555"/>
            </a:solidFill>
          </p:spPr>
        </p:sp>
        <p:sp>
          <p:nvSpPr>
            <p:cNvPr id="17" name="TextBox 17"/>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046247" y="871850"/>
            <a:ext cx="385544" cy="18047406"/>
            <a:chOff x="0" y="0"/>
            <a:chExt cx="101542" cy="4753226"/>
          </a:xfrm>
        </p:grpSpPr>
        <p:sp>
          <p:nvSpPr>
            <p:cNvPr id="19" name="Freeform 19"/>
            <p:cNvSpPr/>
            <p:nvPr/>
          </p:nvSpPr>
          <p:spPr>
            <a:xfrm>
              <a:off x="0" y="0"/>
              <a:ext cx="101542" cy="4753226"/>
            </a:xfrm>
            <a:custGeom>
              <a:avLst/>
              <a:gdLst/>
              <a:ahLst/>
              <a:cxnLst/>
              <a:rect l="l" t="t" r="r" b="b"/>
              <a:pathLst>
                <a:path w="101542" h="4753226">
                  <a:moveTo>
                    <a:pt x="0" y="0"/>
                  </a:moveTo>
                  <a:lnTo>
                    <a:pt x="101542" y="0"/>
                  </a:lnTo>
                  <a:lnTo>
                    <a:pt x="101542" y="4753226"/>
                  </a:lnTo>
                  <a:lnTo>
                    <a:pt x="0" y="4753226"/>
                  </a:lnTo>
                  <a:close/>
                </a:path>
              </a:pathLst>
            </a:custGeom>
            <a:solidFill>
              <a:srgbClr val="555555"/>
            </a:solidFill>
          </p:spPr>
        </p:sp>
        <p:sp>
          <p:nvSpPr>
            <p:cNvPr id="20" name="TextBox 20"/>
            <p:cNvSpPr txBox="1"/>
            <p:nvPr/>
          </p:nvSpPr>
          <p:spPr>
            <a:xfrm>
              <a:off x="0" y="-38100"/>
              <a:ext cx="101542" cy="47913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933607" y="108481"/>
            <a:ext cx="329116" cy="10121369"/>
            <a:chOff x="0" y="0"/>
            <a:chExt cx="86681" cy="2665710"/>
          </a:xfrm>
        </p:grpSpPr>
        <p:sp>
          <p:nvSpPr>
            <p:cNvPr id="22" name="Freeform 22"/>
            <p:cNvSpPr/>
            <p:nvPr/>
          </p:nvSpPr>
          <p:spPr>
            <a:xfrm>
              <a:off x="0" y="0"/>
              <a:ext cx="86681" cy="2665711"/>
            </a:xfrm>
            <a:custGeom>
              <a:avLst/>
              <a:gdLst/>
              <a:ahLst/>
              <a:cxnLst/>
              <a:rect l="l" t="t" r="r" b="b"/>
              <a:pathLst>
                <a:path w="86681" h="2665711">
                  <a:moveTo>
                    <a:pt x="0" y="0"/>
                  </a:moveTo>
                  <a:lnTo>
                    <a:pt x="86681" y="0"/>
                  </a:lnTo>
                  <a:lnTo>
                    <a:pt x="86681" y="2665711"/>
                  </a:lnTo>
                  <a:lnTo>
                    <a:pt x="0" y="2665711"/>
                  </a:lnTo>
                  <a:close/>
                </a:path>
              </a:pathLst>
            </a:custGeom>
            <a:solidFill>
              <a:srgbClr val="BCAAD0"/>
            </a:solidFill>
          </p:spPr>
        </p:sp>
        <p:sp>
          <p:nvSpPr>
            <p:cNvPr id="23" name="TextBox 23"/>
            <p:cNvSpPr txBox="1"/>
            <p:nvPr/>
          </p:nvSpPr>
          <p:spPr>
            <a:xfrm>
              <a:off x="0" y="-38100"/>
              <a:ext cx="86681" cy="270381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8100" y="0"/>
            <a:ext cx="18494461" cy="216961"/>
            <a:chOff x="0" y="0"/>
            <a:chExt cx="4870969" cy="57142"/>
          </a:xfrm>
        </p:grpSpPr>
        <p:sp>
          <p:nvSpPr>
            <p:cNvPr id="25" name="Freeform 25"/>
            <p:cNvSpPr/>
            <p:nvPr/>
          </p:nvSpPr>
          <p:spPr>
            <a:xfrm>
              <a:off x="0" y="0"/>
              <a:ext cx="4870969" cy="57142"/>
            </a:xfrm>
            <a:custGeom>
              <a:avLst/>
              <a:gdLst/>
              <a:ahLst/>
              <a:cxnLst/>
              <a:rect l="l" t="t" r="r" b="b"/>
              <a:pathLst>
                <a:path w="4870969" h="57142">
                  <a:moveTo>
                    <a:pt x="0" y="0"/>
                  </a:moveTo>
                  <a:lnTo>
                    <a:pt x="4870969" y="0"/>
                  </a:lnTo>
                  <a:lnTo>
                    <a:pt x="4870969" y="57142"/>
                  </a:lnTo>
                  <a:lnTo>
                    <a:pt x="0" y="57142"/>
                  </a:lnTo>
                  <a:close/>
                </a:path>
              </a:pathLst>
            </a:custGeom>
            <a:solidFill>
              <a:srgbClr val="FFC2CA"/>
            </a:solidFill>
          </p:spPr>
        </p:sp>
        <p:sp>
          <p:nvSpPr>
            <p:cNvPr id="26" name="TextBox 26"/>
            <p:cNvSpPr txBox="1"/>
            <p:nvPr/>
          </p:nvSpPr>
          <p:spPr>
            <a:xfrm>
              <a:off x="0" y="-38100"/>
              <a:ext cx="4870969" cy="952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9955739"/>
            <a:ext cx="18262722" cy="331261"/>
            <a:chOff x="0" y="0"/>
            <a:chExt cx="4809935" cy="87246"/>
          </a:xfrm>
        </p:grpSpPr>
        <p:sp>
          <p:nvSpPr>
            <p:cNvPr id="28" name="Freeform 28"/>
            <p:cNvSpPr/>
            <p:nvPr/>
          </p:nvSpPr>
          <p:spPr>
            <a:xfrm>
              <a:off x="0" y="0"/>
              <a:ext cx="4809935" cy="87246"/>
            </a:xfrm>
            <a:custGeom>
              <a:avLst/>
              <a:gdLst/>
              <a:ahLst/>
              <a:cxnLst/>
              <a:rect l="l" t="t" r="r" b="b"/>
              <a:pathLst>
                <a:path w="4809935" h="87246">
                  <a:moveTo>
                    <a:pt x="0" y="0"/>
                  </a:moveTo>
                  <a:lnTo>
                    <a:pt x="4809935" y="0"/>
                  </a:lnTo>
                  <a:lnTo>
                    <a:pt x="4809935" y="87246"/>
                  </a:lnTo>
                  <a:lnTo>
                    <a:pt x="0" y="87246"/>
                  </a:lnTo>
                  <a:close/>
                </a:path>
              </a:pathLst>
            </a:custGeom>
            <a:solidFill>
              <a:srgbClr val="FFC2CA"/>
            </a:solidFill>
          </p:spPr>
        </p:sp>
        <p:sp>
          <p:nvSpPr>
            <p:cNvPr id="29" name="TextBox 29"/>
            <p:cNvSpPr txBox="1"/>
            <p:nvPr/>
          </p:nvSpPr>
          <p:spPr>
            <a:xfrm>
              <a:off x="0" y="-38100"/>
              <a:ext cx="4809935" cy="12534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6268037" y="9815011"/>
            <a:ext cx="5519270" cy="495843"/>
          </a:xfrm>
          <a:prstGeom prst="rect">
            <a:avLst/>
          </a:prstGeom>
        </p:spPr>
        <p:txBody>
          <a:bodyPr lIns="0" tIns="0" rIns="0" bIns="0" rtlCol="0" anchor="t">
            <a:spAutoFit/>
          </a:bodyPr>
          <a:lstStyle/>
          <a:p>
            <a:pPr algn="ctr">
              <a:lnSpc>
                <a:spcPts val="4030"/>
              </a:lnSpc>
            </a:pPr>
            <a:r>
              <a:rPr lang="en-US" sz="2879">
                <a:solidFill>
                  <a:srgbClr val="2E2E2E"/>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2629</Words>
  <Application>Microsoft Office PowerPoint</Application>
  <PresentationFormat>Custom</PresentationFormat>
  <Paragraphs>378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Canva Sans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ECE423 Robotics and Automation</dc:title>
  <dc:creator>sowmya</dc:creator>
  <cp:lastModifiedBy>Ammulu Sowmya</cp:lastModifiedBy>
  <cp:revision>2</cp:revision>
  <dcterms:created xsi:type="dcterms:W3CDTF">2006-08-16T00:00:00Z</dcterms:created>
  <dcterms:modified xsi:type="dcterms:W3CDTF">2025-02-13T06:29:23Z</dcterms:modified>
  <dc:identifier>DAGeQpEIPWU</dc:identifier>
</cp:coreProperties>
</file>